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8" r:id="rId3"/>
  </p:sldIdLst>
  <p:sldSz cx="7559675" cy="10691813"/>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varScale="1">
        <p:scale>
          <a:sx n="28" d="100"/>
          <a:sy n="28" d="100"/>
        </p:scale>
        <p:origin x="160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405"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618" y="0"/>
            <a:ext cx="4301405" cy="341064"/>
          </a:xfrm>
          <a:prstGeom prst="rect">
            <a:avLst/>
          </a:prstGeom>
        </p:spPr>
        <p:txBody>
          <a:bodyPr vert="horz" lIns="91440" tIns="45720" rIns="91440" bIns="45720" rtlCol="0"/>
          <a:lstStyle>
            <a:lvl1pPr algn="r">
              <a:defRPr sz="1200"/>
            </a:lvl1pPr>
          </a:lstStyle>
          <a:p>
            <a:fld id="{439CED96-068A-4274-8614-CE8858D45159}" type="datetimeFigureOut">
              <a:rPr lang="fr-FR" smtClean="0"/>
              <a:t>31/08/2025</a:t>
            </a:fld>
            <a:endParaRPr lang="fr-FR"/>
          </a:p>
        </p:txBody>
      </p:sp>
      <p:sp>
        <p:nvSpPr>
          <p:cNvPr id="4" name="Espace réservé de l'image des diapositives 3"/>
          <p:cNvSpPr>
            <a:spLocks noGrp="1" noRot="1" noChangeAspect="1"/>
          </p:cNvSpPr>
          <p:nvPr>
            <p:ph type="sldImg" idx="2"/>
          </p:nvPr>
        </p:nvSpPr>
        <p:spPr>
          <a:xfrm>
            <a:off x="2923858" y="849709"/>
            <a:ext cx="4078605" cy="229421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992632" y="3271381"/>
            <a:ext cx="7941056" cy="2676585"/>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456611"/>
            <a:ext cx="4301405" cy="34106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618" y="6456611"/>
            <a:ext cx="4301405" cy="341064"/>
          </a:xfrm>
          <a:prstGeom prst="rect">
            <a:avLst/>
          </a:prstGeom>
        </p:spPr>
        <p:txBody>
          <a:bodyPr vert="horz" lIns="91440" tIns="45720" rIns="91440" bIns="45720" rtlCol="0" anchor="b"/>
          <a:lstStyle>
            <a:lvl1pPr algn="r">
              <a:defRPr sz="1200"/>
            </a:lvl1pPr>
          </a:lstStyle>
          <a:p>
            <a:fld id="{379DBC96-224C-4F47-B1D0-6020CB55D1D9}" type="slidenum">
              <a:rPr lang="fr-FR" smtClean="0"/>
              <a:t>‹N°›</a:t>
            </a:fld>
            <a:endParaRPr lang="fr-FR"/>
          </a:p>
        </p:txBody>
      </p:sp>
    </p:spTree>
    <p:extLst>
      <p:ext uri="{BB962C8B-B14F-4D97-AF65-F5344CB8AC3E}">
        <p14:creationId xmlns:p14="http://schemas.microsoft.com/office/powerpoint/2010/main" val="348952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idx="2"/>
          </p:nvPr>
        </p:nvSpPr>
        <p:spPr>
          <a:xfrm>
            <a:off x="4152900" y="849313"/>
            <a:ext cx="1620838" cy="2293937"/>
          </a:xfrm>
        </p:spPr>
      </p:sp>
      <p:sp>
        <p:nvSpPr>
          <p:cNvPr id="3" name="Espace réservé du texte 2"/>
          <p:cNvSpPr>
            <a:spLocks noGrp="1"/>
          </p:cNvSpPr>
          <p:nvPr>
            <p:ph type="body" idx="3"/>
          </p:nvPr>
        </p:nvSpPr>
        <p:spPr/>
        <p:txBody>
          <a:bodyPr/>
          <a:lstStyle/>
          <a:p>
            <a:endParaRPr lang="fr-FR" altLang="en-US"/>
          </a:p>
        </p:txBody>
      </p:sp>
    </p:spTree>
    <p:extLst>
      <p:ext uri="{BB962C8B-B14F-4D97-AF65-F5344CB8AC3E}">
        <p14:creationId xmlns:p14="http://schemas.microsoft.com/office/powerpoint/2010/main" val="3516224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hasCustomPrompt="1"/>
          </p:nvPr>
        </p:nvSpPr>
        <p:spPr>
          <a:xfrm>
            <a:off x="944960" y="5615678"/>
            <a:ext cx="5669756" cy="2581379"/>
          </a:xfrm>
        </p:spPr>
        <p:txBody>
          <a:bodyPr/>
          <a:lstStyle>
            <a:lvl1pPr marL="0" indent="0" algn="ctr">
              <a:buNone/>
              <a:defRPr sz="1985"/>
            </a:lvl1pPr>
            <a:lvl2pPr marL="377825" indent="0" algn="ctr">
              <a:buNone/>
              <a:defRPr sz="1655"/>
            </a:lvl2pPr>
            <a:lvl3pPr marL="755650" indent="0" algn="ctr">
              <a:buNone/>
              <a:defRPr sz="1490"/>
            </a:lvl3pPr>
            <a:lvl4pPr marL="1134110" indent="0" algn="ctr">
              <a:buNone/>
              <a:defRPr sz="1325"/>
            </a:lvl4pPr>
            <a:lvl5pPr marL="1511935" indent="0" algn="ctr">
              <a:buNone/>
              <a:defRPr sz="1325"/>
            </a:lvl5pPr>
            <a:lvl6pPr marL="1889760" indent="0" algn="ctr">
              <a:buNone/>
              <a:defRPr sz="1325"/>
            </a:lvl6pPr>
            <a:lvl7pPr marL="2267585" indent="0" algn="ctr">
              <a:buNone/>
              <a:defRPr sz="1325"/>
            </a:lvl7pPr>
            <a:lvl8pPr marL="2646045" indent="0" algn="ctr">
              <a:buNone/>
              <a:defRPr sz="1325"/>
            </a:lvl8pPr>
            <a:lvl9pPr marL="3023870" indent="0" algn="ctr">
              <a:buNone/>
              <a:defRPr sz="1325"/>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6F7A7BF-90E4-4F40-A24E-1A0408A54484}" type="datetimeFigureOut">
              <a:rPr lang="fr-FR" smtClean="0"/>
              <a:t>31/08/2025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F7A7BF-90E4-4F40-A24E-1A0408A54484}" type="datetimeFigureOut">
              <a:rPr lang="fr-FR" smtClean="0"/>
              <a:t>31/08/2025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F7A7BF-90E4-4F40-A24E-1A0408A54484}" type="datetimeFigureOut">
              <a:rPr lang="fr-FR" smtClean="0"/>
              <a:t>31/08/2025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F7A7BF-90E4-4F40-A24E-1A0408A54484}" type="datetimeFigureOut">
              <a:rPr lang="fr-FR" smtClean="0"/>
              <a:t>31/08/2025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hasCustomPrompt="1"/>
          </p:nvPr>
        </p:nvSpPr>
        <p:spPr>
          <a:xfrm>
            <a:off x="515791" y="7155103"/>
            <a:ext cx="6520220" cy="2338833"/>
          </a:xfrm>
        </p:spPr>
        <p:txBody>
          <a:bodyPr/>
          <a:lstStyle>
            <a:lvl1pPr marL="0" indent="0">
              <a:buNone/>
              <a:defRPr sz="1985">
                <a:solidFill>
                  <a:schemeClr val="tx1"/>
                </a:solidFill>
              </a:defRPr>
            </a:lvl1pPr>
            <a:lvl2pPr marL="377825" indent="0">
              <a:buNone/>
              <a:defRPr sz="1655">
                <a:solidFill>
                  <a:schemeClr val="tx1">
                    <a:tint val="75000"/>
                  </a:schemeClr>
                </a:solidFill>
              </a:defRPr>
            </a:lvl2pPr>
            <a:lvl3pPr marL="755650" indent="0">
              <a:buNone/>
              <a:defRPr sz="1490">
                <a:solidFill>
                  <a:schemeClr val="tx1">
                    <a:tint val="75000"/>
                  </a:schemeClr>
                </a:solidFill>
              </a:defRPr>
            </a:lvl3pPr>
            <a:lvl4pPr marL="1134110" indent="0">
              <a:buNone/>
              <a:defRPr sz="1325">
                <a:solidFill>
                  <a:schemeClr val="tx1">
                    <a:tint val="75000"/>
                  </a:schemeClr>
                </a:solidFill>
              </a:defRPr>
            </a:lvl4pPr>
            <a:lvl5pPr marL="1511935" indent="0">
              <a:buNone/>
              <a:defRPr sz="1325">
                <a:solidFill>
                  <a:schemeClr val="tx1">
                    <a:tint val="75000"/>
                  </a:schemeClr>
                </a:solidFill>
              </a:defRPr>
            </a:lvl5pPr>
            <a:lvl6pPr marL="1889760" indent="0">
              <a:buNone/>
              <a:defRPr sz="1325">
                <a:solidFill>
                  <a:schemeClr val="tx1">
                    <a:tint val="75000"/>
                  </a:schemeClr>
                </a:solidFill>
              </a:defRPr>
            </a:lvl6pPr>
            <a:lvl7pPr marL="2267585" indent="0">
              <a:buNone/>
              <a:defRPr sz="1325">
                <a:solidFill>
                  <a:schemeClr val="tx1">
                    <a:tint val="75000"/>
                  </a:schemeClr>
                </a:solidFill>
              </a:defRPr>
            </a:lvl7pPr>
            <a:lvl8pPr marL="2646045" indent="0">
              <a:buNone/>
              <a:defRPr sz="1325">
                <a:solidFill>
                  <a:schemeClr val="tx1">
                    <a:tint val="75000"/>
                  </a:schemeClr>
                </a:solidFill>
              </a:defRPr>
            </a:lvl8pPr>
            <a:lvl9pPr marL="3023870" indent="0">
              <a:buNone/>
              <a:defRPr sz="1325">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F7A7BF-90E4-4F40-A24E-1A0408A54484}" type="datetimeFigureOut">
              <a:rPr lang="fr-FR" smtClean="0"/>
              <a:t>31/08/2025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hasCustomPrompt="1"/>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6F7A7BF-90E4-4F40-A24E-1A0408A54484}" type="datetimeFigureOut">
              <a:rPr lang="fr-FR" smtClean="0"/>
              <a:t>31/08/2025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520713" y="2620980"/>
            <a:ext cx="3198096" cy="1284502"/>
          </a:xfrm>
        </p:spPr>
        <p:txBody>
          <a:bodyPr anchor="b"/>
          <a:lstStyle>
            <a:lvl1pPr marL="0" indent="0">
              <a:buNone/>
              <a:defRPr sz="1985" b="1"/>
            </a:lvl1pPr>
            <a:lvl2pPr marL="377825" indent="0">
              <a:buNone/>
              <a:defRPr sz="1655" b="1"/>
            </a:lvl2pPr>
            <a:lvl3pPr marL="755650" indent="0">
              <a:buNone/>
              <a:defRPr sz="1490" b="1"/>
            </a:lvl3pPr>
            <a:lvl4pPr marL="1134110" indent="0">
              <a:buNone/>
              <a:defRPr sz="1325" b="1"/>
            </a:lvl4pPr>
            <a:lvl5pPr marL="1511935" indent="0">
              <a:buNone/>
              <a:defRPr sz="1325" b="1"/>
            </a:lvl5pPr>
            <a:lvl6pPr marL="1889760" indent="0">
              <a:buNone/>
              <a:defRPr sz="1325" b="1"/>
            </a:lvl6pPr>
            <a:lvl7pPr marL="2267585" indent="0">
              <a:buNone/>
              <a:defRPr sz="1325" b="1"/>
            </a:lvl7pPr>
            <a:lvl8pPr marL="2646045" indent="0">
              <a:buNone/>
              <a:defRPr sz="1325" b="1"/>
            </a:lvl8pPr>
            <a:lvl9pPr marL="3023870" indent="0">
              <a:buNone/>
              <a:defRPr sz="1325" b="1"/>
            </a:lvl9pPr>
          </a:lstStyle>
          <a:p>
            <a:pPr lvl="0"/>
            <a:r>
              <a:rPr lang="fr-FR"/>
              <a:t>Cliquez pour modifier les styles du texte du masque</a:t>
            </a:r>
          </a:p>
        </p:txBody>
      </p:sp>
      <p:sp>
        <p:nvSpPr>
          <p:cNvPr id="4" name="Content Placeholder 3"/>
          <p:cNvSpPr>
            <a:spLocks noGrp="1"/>
          </p:cNvSpPr>
          <p:nvPr>
            <p:ph sz="half" idx="2" hasCustomPrompt="1"/>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hasCustomPrompt="1"/>
          </p:nvPr>
        </p:nvSpPr>
        <p:spPr>
          <a:xfrm>
            <a:off x="3827086" y="2620980"/>
            <a:ext cx="3213847" cy="1284502"/>
          </a:xfrm>
        </p:spPr>
        <p:txBody>
          <a:bodyPr anchor="b"/>
          <a:lstStyle>
            <a:lvl1pPr marL="0" indent="0">
              <a:buNone/>
              <a:defRPr sz="1985" b="1"/>
            </a:lvl1pPr>
            <a:lvl2pPr marL="377825" indent="0">
              <a:buNone/>
              <a:defRPr sz="1655" b="1"/>
            </a:lvl2pPr>
            <a:lvl3pPr marL="755650" indent="0">
              <a:buNone/>
              <a:defRPr sz="1490" b="1"/>
            </a:lvl3pPr>
            <a:lvl4pPr marL="1134110" indent="0">
              <a:buNone/>
              <a:defRPr sz="1325" b="1"/>
            </a:lvl4pPr>
            <a:lvl5pPr marL="1511935" indent="0">
              <a:buNone/>
              <a:defRPr sz="1325" b="1"/>
            </a:lvl5pPr>
            <a:lvl6pPr marL="1889760" indent="0">
              <a:buNone/>
              <a:defRPr sz="1325" b="1"/>
            </a:lvl6pPr>
            <a:lvl7pPr marL="2267585" indent="0">
              <a:buNone/>
              <a:defRPr sz="1325" b="1"/>
            </a:lvl7pPr>
            <a:lvl8pPr marL="2646045" indent="0">
              <a:buNone/>
              <a:defRPr sz="1325" b="1"/>
            </a:lvl8pPr>
            <a:lvl9pPr marL="3023870" indent="0">
              <a:buNone/>
              <a:defRPr sz="1325" b="1"/>
            </a:lvl9pPr>
          </a:lstStyle>
          <a:p>
            <a:pPr lvl="0"/>
            <a:r>
              <a:rPr lang="fr-FR"/>
              <a:t>Cliquez pour modifier les styles du texte du masque</a:t>
            </a:r>
          </a:p>
        </p:txBody>
      </p:sp>
      <p:sp>
        <p:nvSpPr>
          <p:cNvPr id="6" name="Content Placeholder 5"/>
          <p:cNvSpPr>
            <a:spLocks noGrp="1"/>
          </p:cNvSpPr>
          <p:nvPr>
            <p:ph sz="quarter" idx="4" hasCustomPrompt="1"/>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6F7A7BF-90E4-4F40-A24E-1A0408A54484}" type="datetimeFigureOut">
              <a:rPr lang="fr-FR" smtClean="0"/>
              <a:t>31/08/2025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6F7A7BF-90E4-4F40-A24E-1A0408A54484}" type="datetimeFigureOut">
              <a:rPr lang="fr-FR" smtClean="0"/>
              <a:t>31/08/2025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F7A7BF-90E4-4F40-A24E-1A0408A54484}" type="datetimeFigureOut">
              <a:rPr lang="fr-FR" smtClean="0"/>
              <a:t>31/08/2025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hasCustomPrompt="1"/>
          </p:nvPr>
        </p:nvSpPr>
        <p:spPr>
          <a:xfrm>
            <a:off x="3213847" y="1539425"/>
            <a:ext cx="3827085" cy="7598117"/>
          </a:xfrm>
        </p:spPr>
        <p:txBody>
          <a:bodyPr/>
          <a:lstStyle>
            <a:lvl1pPr>
              <a:defRPr sz="2645"/>
            </a:lvl1pPr>
            <a:lvl2pPr>
              <a:defRPr sz="2315"/>
            </a:lvl2pPr>
            <a:lvl3pPr>
              <a:defRPr sz="1985"/>
            </a:lvl3pPr>
            <a:lvl4pPr>
              <a:defRPr sz="1655"/>
            </a:lvl4pPr>
            <a:lvl5pPr>
              <a:defRPr sz="1655"/>
            </a:lvl5pPr>
            <a:lvl6pPr>
              <a:defRPr sz="1655"/>
            </a:lvl6pPr>
            <a:lvl7pPr>
              <a:defRPr sz="1655"/>
            </a:lvl7pPr>
            <a:lvl8pPr>
              <a:defRPr sz="1655"/>
            </a:lvl8pPr>
            <a:lvl9pPr>
              <a:defRPr sz="165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hasCustomPrompt="1"/>
          </p:nvPr>
        </p:nvSpPr>
        <p:spPr>
          <a:xfrm>
            <a:off x="520712" y="3207544"/>
            <a:ext cx="2438192" cy="5942372"/>
          </a:xfrm>
        </p:spPr>
        <p:txBody>
          <a:bodyPr/>
          <a:lstStyle>
            <a:lvl1pPr marL="0" indent="0">
              <a:buNone/>
              <a:defRPr sz="1325"/>
            </a:lvl1pPr>
            <a:lvl2pPr marL="377825" indent="0">
              <a:buNone/>
              <a:defRPr sz="1155"/>
            </a:lvl2pPr>
            <a:lvl3pPr marL="755650" indent="0">
              <a:buNone/>
              <a:defRPr sz="990"/>
            </a:lvl3pPr>
            <a:lvl4pPr marL="1134110" indent="0">
              <a:buNone/>
              <a:defRPr sz="825"/>
            </a:lvl4pPr>
            <a:lvl5pPr marL="1511935" indent="0">
              <a:buNone/>
              <a:defRPr sz="825"/>
            </a:lvl5pPr>
            <a:lvl6pPr marL="1889760" indent="0">
              <a:buNone/>
              <a:defRPr sz="825"/>
            </a:lvl6pPr>
            <a:lvl7pPr marL="2267585" indent="0">
              <a:buNone/>
              <a:defRPr sz="825"/>
            </a:lvl7pPr>
            <a:lvl8pPr marL="2646045" indent="0">
              <a:buNone/>
              <a:defRPr sz="825"/>
            </a:lvl8pPr>
            <a:lvl9pPr marL="3023870" indent="0">
              <a:buNone/>
              <a:defRPr sz="825"/>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F7A7BF-90E4-4F40-A24E-1A0408A54484}" type="datetimeFigureOut">
              <a:rPr lang="fr-FR" smtClean="0"/>
              <a:t>31/08/2025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825" indent="0">
              <a:buNone/>
              <a:defRPr sz="2315"/>
            </a:lvl2pPr>
            <a:lvl3pPr marL="755650" indent="0">
              <a:buNone/>
              <a:defRPr sz="1985"/>
            </a:lvl3pPr>
            <a:lvl4pPr marL="1134110" indent="0">
              <a:buNone/>
              <a:defRPr sz="1655"/>
            </a:lvl4pPr>
            <a:lvl5pPr marL="1511935" indent="0">
              <a:buNone/>
              <a:defRPr sz="1655"/>
            </a:lvl5pPr>
            <a:lvl6pPr marL="1889760" indent="0">
              <a:buNone/>
              <a:defRPr sz="1655"/>
            </a:lvl6pPr>
            <a:lvl7pPr marL="2267585" indent="0">
              <a:buNone/>
              <a:defRPr sz="1655"/>
            </a:lvl7pPr>
            <a:lvl8pPr marL="2646045" indent="0">
              <a:buNone/>
              <a:defRPr sz="1655"/>
            </a:lvl8pPr>
            <a:lvl9pPr marL="3023870" indent="0">
              <a:buNone/>
              <a:defRPr sz="1655"/>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520712" y="3207544"/>
            <a:ext cx="2438192" cy="5942372"/>
          </a:xfrm>
        </p:spPr>
        <p:txBody>
          <a:bodyPr/>
          <a:lstStyle>
            <a:lvl1pPr marL="0" indent="0">
              <a:buNone/>
              <a:defRPr sz="1325"/>
            </a:lvl1pPr>
            <a:lvl2pPr marL="377825" indent="0">
              <a:buNone/>
              <a:defRPr sz="1155"/>
            </a:lvl2pPr>
            <a:lvl3pPr marL="755650" indent="0">
              <a:buNone/>
              <a:defRPr sz="990"/>
            </a:lvl3pPr>
            <a:lvl4pPr marL="1134110" indent="0">
              <a:buNone/>
              <a:defRPr sz="825"/>
            </a:lvl4pPr>
            <a:lvl5pPr marL="1511935" indent="0">
              <a:buNone/>
              <a:defRPr sz="825"/>
            </a:lvl5pPr>
            <a:lvl6pPr marL="1889760" indent="0">
              <a:buNone/>
              <a:defRPr sz="825"/>
            </a:lvl6pPr>
            <a:lvl7pPr marL="2267585" indent="0">
              <a:buNone/>
              <a:defRPr sz="825"/>
            </a:lvl7pPr>
            <a:lvl8pPr marL="2646045" indent="0">
              <a:buNone/>
              <a:defRPr sz="825"/>
            </a:lvl8pPr>
            <a:lvl9pPr marL="3023870" indent="0">
              <a:buNone/>
              <a:defRPr sz="825"/>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F7A7BF-90E4-4F40-A24E-1A0408A54484}" type="datetimeFigureOut">
              <a:rPr lang="fr-FR" smtClean="0"/>
              <a:t>31/08/2025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43FA1B0-A872-4AEE-A457-FC8888C3D956}"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0">
                <a:solidFill>
                  <a:schemeClr val="tx1">
                    <a:tint val="75000"/>
                  </a:schemeClr>
                </a:solidFill>
              </a:defRPr>
            </a:lvl1pPr>
          </a:lstStyle>
          <a:p>
            <a:fld id="{96F7A7BF-90E4-4F40-A24E-1A0408A54484}" type="datetimeFigureOut">
              <a:rPr lang="fr-FR" smtClean="0"/>
              <a:t>31/08/2025</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0">
                <a:solidFill>
                  <a:schemeClr val="tx1">
                    <a:tint val="75000"/>
                  </a:schemeClr>
                </a:solidFill>
              </a:defRPr>
            </a:lvl1pPr>
          </a:lstStyle>
          <a:p>
            <a:fld id="{F43FA1B0-A872-4AEE-A457-FC8888C3D95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55650" rtl="0" eaLnBrk="1" latinLnBrk="0" hangingPunct="1">
        <a:lnSpc>
          <a:spcPct val="90000"/>
        </a:lnSpc>
        <a:spcBef>
          <a:spcPct val="0"/>
        </a:spcBef>
        <a:buNone/>
        <a:defRPr sz="3635" kern="1200">
          <a:solidFill>
            <a:schemeClr val="tx1"/>
          </a:solidFill>
          <a:latin typeface="+mj-lt"/>
          <a:ea typeface="+mj-ea"/>
          <a:cs typeface="+mj-cs"/>
        </a:defRPr>
      </a:lvl1pPr>
    </p:titleStyle>
    <p:bodyStyle>
      <a:lvl1pPr marL="189230" indent="-189230" algn="l" defTabSz="755650" rtl="0" eaLnBrk="1" latinLnBrk="0" hangingPunct="1">
        <a:lnSpc>
          <a:spcPct val="90000"/>
        </a:lnSpc>
        <a:spcBef>
          <a:spcPts val="825"/>
        </a:spcBef>
        <a:buFont typeface="Arial" panose="020B0604020202020204" pitchFamily="34" charset="0"/>
        <a:buChar char="•"/>
        <a:defRPr sz="2315" kern="1200">
          <a:solidFill>
            <a:schemeClr val="tx1"/>
          </a:solidFill>
          <a:latin typeface="+mn-lt"/>
          <a:ea typeface="+mn-ea"/>
          <a:cs typeface="+mn-cs"/>
        </a:defRPr>
      </a:lvl1pPr>
      <a:lvl2pPr marL="567055" indent="-189230" algn="l" defTabSz="755650" rtl="0" eaLnBrk="1" latinLnBrk="0" hangingPunct="1">
        <a:lnSpc>
          <a:spcPct val="90000"/>
        </a:lnSpc>
        <a:spcBef>
          <a:spcPts val="415"/>
        </a:spcBef>
        <a:buFont typeface="Arial" panose="020B0604020202020204" pitchFamily="34" charset="0"/>
        <a:buChar char="•"/>
        <a:defRPr sz="1985" kern="1200">
          <a:solidFill>
            <a:schemeClr val="tx1"/>
          </a:solidFill>
          <a:latin typeface="+mn-lt"/>
          <a:ea typeface="+mn-ea"/>
          <a:cs typeface="+mn-cs"/>
        </a:defRPr>
      </a:lvl2pPr>
      <a:lvl3pPr marL="944880" indent="-189230" algn="l" defTabSz="755650" rtl="0" eaLnBrk="1" latinLnBrk="0" hangingPunct="1">
        <a:lnSpc>
          <a:spcPct val="90000"/>
        </a:lnSpc>
        <a:spcBef>
          <a:spcPts val="415"/>
        </a:spcBef>
        <a:buFont typeface="Arial" panose="020B0604020202020204" pitchFamily="34" charset="0"/>
        <a:buChar char="•"/>
        <a:defRPr sz="1655" kern="1200">
          <a:solidFill>
            <a:schemeClr val="tx1"/>
          </a:solidFill>
          <a:latin typeface="+mn-lt"/>
          <a:ea typeface="+mn-ea"/>
          <a:cs typeface="+mn-cs"/>
        </a:defRPr>
      </a:lvl3pPr>
      <a:lvl4pPr marL="1322705"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4pPr>
      <a:lvl5pPr marL="1701165"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5pPr>
      <a:lvl6pPr marL="2078990"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6pPr>
      <a:lvl7pPr marL="2456815"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7pPr>
      <a:lvl8pPr marL="2834640"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8pPr>
      <a:lvl9pPr marL="3212465" indent="-189230" algn="l" defTabSz="755650" rtl="0" eaLnBrk="1" latinLnBrk="0" hangingPunct="1">
        <a:lnSpc>
          <a:spcPct val="90000"/>
        </a:lnSpc>
        <a:spcBef>
          <a:spcPts val="415"/>
        </a:spcBef>
        <a:buFont typeface="Arial" panose="020B0604020202020204" pitchFamily="34" charset="0"/>
        <a:buChar char="•"/>
        <a:defRPr sz="1490" kern="1200">
          <a:solidFill>
            <a:schemeClr val="tx1"/>
          </a:solidFill>
          <a:latin typeface="+mn-lt"/>
          <a:ea typeface="+mn-ea"/>
          <a:cs typeface="+mn-cs"/>
        </a:defRPr>
      </a:lvl9pPr>
    </p:bodyStyle>
    <p:otherStyle>
      <a:defPPr>
        <a:defRPr lang="en-US"/>
      </a:defPPr>
      <a:lvl1pPr marL="0" algn="l" defTabSz="755650" rtl="0" eaLnBrk="1" latinLnBrk="0" hangingPunct="1">
        <a:defRPr sz="1490" kern="1200">
          <a:solidFill>
            <a:schemeClr val="tx1"/>
          </a:solidFill>
          <a:latin typeface="+mn-lt"/>
          <a:ea typeface="+mn-ea"/>
          <a:cs typeface="+mn-cs"/>
        </a:defRPr>
      </a:lvl1pPr>
      <a:lvl2pPr marL="377825" algn="l" defTabSz="755650" rtl="0" eaLnBrk="1" latinLnBrk="0" hangingPunct="1">
        <a:defRPr sz="1490" kern="1200">
          <a:solidFill>
            <a:schemeClr val="tx1"/>
          </a:solidFill>
          <a:latin typeface="+mn-lt"/>
          <a:ea typeface="+mn-ea"/>
          <a:cs typeface="+mn-cs"/>
        </a:defRPr>
      </a:lvl2pPr>
      <a:lvl3pPr marL="755650" algn="l" defTabSz="755650" rtl="0" eaLnBrk="1" latinLnBrk="0" hangingPunct="1">
        <a:defRPr sz="1490" kern="1200">
          <a:solidFill>
            <a:schemeClr val="tx1"/>
          </a:solidFill>
          <a:latin typeface="+mn-lt"/>
          <a:ea typeface="+mn-ea"/>
          <a:cs typeface="+mn-cs"/>
        </a:defRPr>
      </a:lvl3pPr>
      <a:lvl4pPr marL="1134110" algn="l" defTabSz="755650" rtl="0" eaLnBrk="1" latinLnBrk="0" hangingPunct="1">
        <a:defRPr sz="1490" kern="1200">
          <a:solidFill>
            <a:schemeClr val="tx1"/>
          </a:solidFill>
          <a:latin typeface="+mn-lt"/>
          <a:ea typeface="+mn-ea"/>
          <a:cs typeface="+mn-cs"/>
        </a:defRPr>
      </a:lvl4pPr>
      <a:lvl5pPr marL="1511935" algn="l" defTabSz="755650" rtl="0" eaLnBrk="1" latinLnBrk="0" hangingPunct="1">
        <a:defRPr sz="1490" kern="1200">
          <a:solidFill>
            <a:schemeClr val="tx1"/>
          </a:solidFill>
          <a:latin typeface="+mn-lt"/>
          <a:ea typeface="+mn-ea"/>
          <a:cs typeface="+mn-cs"/>
        </a:defRPr>
      </a:lvl5pPr>
      <a:lvl6pPr marL="1889760" algn="l" defTabSz="755650" rtl="0" eaLnBrk="1" latinLnBrk="0" hangingPunct="1">
        <a:defRPr sz="1490" kern="1200">
          <a:solidFill>
            <a:schemeClr val="tx1"/>
          </a:solidFill>
          <a:latin typeface="+mn-lt"/>
          <a:ea typeface="+mn-ea"/>
          <a:cs typeface="+mn-cs"/>
        </a:defRPr>
      </a:lvl6pPr>
      <a:lvl7pPr marL="2267585" algn="l" defTabSz="755650" rtl="0" eaLnBrk="1" latinLnBrk="0" hangingPunct="1">
        <a:defRPr sz="1490" kern="1200">
          <a:solidFill>
            <a:schemeClr val="tx1"/>
          </a:solidFill>
          <a:latin typeface="+mn-lt"/>
          <a:ea typeface="+mn-ea"/>
          <a:cs typeface="+mn-cs"/>
        </a:defRPr>
      </a:lvl7pPr>
      <a:lvl8pPr marL="2646045" algn="l" defTabSz="755650" rtl="0" eaLnBrk="1" latinLnBrk="0" hangingPunct="1">
        <a:defRPr sz="1490" kern="1200">
          <a:solidFill>
            <a:schemeClr val="tx1"/>
          </a:solidFill>
          <a:latin typeface="+mn-lt"/>
          <a:ea typeface="+mn-ea"/>
          <a:cs typeface="+mn-cs"/>
        </a:defRPr>
      </a:lvl8pPr>
      <a:lvl9pPr marL="3023870" algn="l" defTabSz="755650" rtl="0" eaLnBrk="1" latinLnBrk="0" hangingPunct="1">
        <a:defRPr sz="14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germain-du-lac@diocese-annecy.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s://www.leetchi.com/fr/c/nouveau-depart-pour-le-pere-thierry-mollard-notre-cure-depuis-10ans-1969688?utm_source=native&amp;utm_medium=social_sharing"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4.jpg"/><Relationship Id="rId2" Type="http://schemas.openxmlformats.org/officeDocument/2006/relationships/hyperlink" Target="mailto:brunolecoin@yahoo.fr" TargetMode="External"/><Relationship Id="rId1" Type="http://schemas.openxmlformats.org/officeDocument/2006/relationships/slideLayout" Target="../slideLayouts/slideLayout2.xml"/><Relationship Id="rId6" Type="http://schemas.openxmlformats.org/officeDocument/2006/relationships/hyperlink" Target="https://orchestrepayssavoie.com/concert/quand-arie-rencontre/" TargetMode="External"/><Relationship Id="rId5" Type="http://schemas.openxmlformats.org/officeDocument/2006/relationships/hyperlink" Target="https://www.menthon-saint-bernard.fr/CONCERT-QUAND-ARIE-RENCONTRE" TargetMode="External"/><Relationship Id="rId4" Type="http://schemas.openxmlformats.org/officeDocument/2006/relationships/hyperlink" Target="mailto:p.o.fleau@diocese-annecy.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53339" y="-21114"/>
            <a:ext cx="4099628" cy="1319579"/>
          </a:xfrm>
        </p:spPr>
        <p:txBody>
          <a:bodyPr>
            <a:normAutofit/>
          </a:bodyPr>
          <a:lstStyle/>
          <a:p>
            <a:pPr>
              <a:lnSpc>
                <a:spcPct val="100000"/>
              </a:lnSpc>
            </a:pPr>
            <a:r>
              <a:rPr lang="fr-FR" sz="1800" b="1" dirty="0">
                <a:solidFill>
                  <a:srgbClr val="00B050"/>
                </a:solidFill>
              </a:rPr>
              <a:t> </a:t>
            </a:r>
            <a:r>
              <a:rPr lang="fr-FR" sz="1800" b="1" dirty="0">
                <a:solidFill>
                  <a:schemeClr val="accent6"/>
                </a:solidFill>
                <a:latin typeface="Arial" panose="020B0604020202020204" pitchFamily="34" charset="0"/>
                <a:cs typeface="Arial" panose="020B0604020202020204" pitchFamily="34" charset="0"/>
              </a:rPr>
              <a:t>L’echo de Saint Germain du lac</a:t>
            </a:r>
            <a:br>
              <a:rPr lang="fr-FR" sz="1800" b="1" dirty="0">
                <a:solidFill>
                  <a:schemeClr val="accent6"/>
                </a:solidFill>
                <a:latin typeface="Arial" panose="020B0604020202020204" pitchFamily="34" charset="0"/>
                <a:cs typeface="Arial" panose="020B0604020202020204" pitchFamily="34" charset="0"/>
              </a:rPr>
            </a:br>
            <a:r>
              <a:rPr lang="fr-FR" sz="1300" b="1" dirty="0">
                <a:solidFill>
                  <a:schemeClr val="accent6"/>
                </a:solidFill>
                <a:latin typeface="Arial" panose="020B0604020202020204" pitchFamily="34" charset="0"/>
                <a:cs typeface="Arial" panose="020B0604020202020204" pitchFamily="34" charset="0"/>
              </a:rPr>
              <a:t>30-31 août 2025</a:t>
            </a:r>
            <a:br>
              <a:rPr lang="fr-FR" sz="1300" b="1" dirty="0">
                <a:solidFill>
                  <a:schemeClr val="accent6"/>
                </a:solidFill>
                <a:latin typeface="Arial" panose="020B0604020202020204" pitchFamily="34" charset="0"/>
                <a:cs typeface="Arial" panose="020B0604020202020204" pitchFamily="34" charset="0"/>
              </a:rPr>
            </a:br>
            <a:endParaRPr lang="fr-FR" sz="1300" b="1" dirty="0">
              <a:latin typeface="Arial" panose="020B0604020202020204" pitchFamily="34" charset="0"/>
              <a:cs typeface="Arial" panose="020B0604020202020204" pitchFamily="34" charset="0"/>
            </a:endParaRPr>
          </a:p>
        </p:txBody>
      </p:sp>
      <p:sp>
        <p:nvSpPr>
          <p:cNvPr id="3" name="Sous-titre 2"/>
          <p:cNvSpPr>
            <a:spLocks noGrp="1"/>
          </p:cNvSpPr>
          <p:nvPr>
            <p:ph type="subTitle" idx="1"/>
          </p:nvPr>
        </p:nvSpPr>
        <p:spPr>
          <a:xfrm>
            <a:off x="5567241" y="1436211"/>
            <a:ext cx="1898271" cy="6162231"/>
          </a:xfrm>
          <a:ln w="3175">
            <a:solidFill>
              <a:schemeClr val="accent6"/>
            </a:solidFill>
          </a:ln>
        </p:spPr>
        <p:txBody>
          <a:bodyPr>
            <a:normAutofit/>
          </a:bodyPr>
          <a:lstStyle/>
          <a:p>
            <a:pPr algn="ctr" fontAlgn="base"/>
            <a:r>
              <a:rPr lang="fr-FR" sz="1100" b="1" i="0" dirty="0">
                <a:solidFill>
                  <a:schemeClr val="accent6"/>
                </a:solidFill>
                <a:effectLst/>
                <a:latin typeface="Arial" panose="020B0604020202020204" pitchFamily="34" charset="0"/>
                <a:cs typeface="Arial" panose="020B0604020202020204" pitchFamily="34" charset="0"/>
              </a:rPr>
              <a:t>HORAIRES DES</a:t>
            </a:r>
          </a:p>
          <a:p>
            <a:pPr algn="ctr" fontAlgn="base"/>
            <a:r>
              <a:rPr lang="fr-FR" sz="1100" b="1" i="0" dirty="0">
                <a:solidFill>
                  <a:schemeClr val="accent6"/>
                </a:solidFill>
                <a:effectLst/>
                <a:latin typeface="Arial" panose="020B0604020202020204" pitchFamily="34" charset="0"/>
                <a:cs typeface="Arial" panose="020B0604020202020204" pitchFamily="34" charset="0"/>
              </a:rPr>
              <a:t> MESSES</a:t>
            </a:r>
          </a:p>
          <a:p>
            <a:pPr algn="ctr" fontAlgn="base"/>
            <a:r>
              <a:rPr lang="fr-FR" sz="1200" b="1" i="0" dirty="0">
                <a:ln>
                  <a:noFill/>
                </a:ln>
                <a:solidFill>
                  <a:schemeClr val="accent6"/>
                </a:solidFill>
                <a:effectLst/>
                <a:latin typeface="Arial" panose="020B0604020202020204" pitchFamily="34" charset="0"/>
                <a:cs typeface="Arial" panose="020B0604020202020204" pitchFamily="34" charset="0"/>
              </a:rPr>
              <a:t>SEMAINE</a:t>
            </a:r>
          </a:p>
          <a:p>
            <a:pPr algn="l">
              <a:lnSpc>
                <a:spcPct val="120000"/>
              </a:lnSpc>
            </a:pPr>
            <a:r>
              <a:rPr lang="fr-FR" sz="1100" b="1" dirty="0">
                <a:latin typeface="Arial" panose="020B0604020202020204" pitchFamily="34" charset="0"/>
                <a:cs typeface="Arial" panose="020B0604020202020204" pitchFamily="34" charset="0"/>
              </a:rPr>
              <a:t>Lundi 18H0 Alex</a:t>
            </a:r>
          </a:p>
          <a:p>
            <a:pPr algn="l">
              <a:lnSpc>
                <a:spcPct val="120000"/>
              </a:lnSpc>
            </a:pPr>
            <a:r>
              <a:rPr lang="fr-FR" sz="1100" b="1" dirty="0">
                <a:latin typeface="Arial" panose="020B0604020202020204" pitchFamily="34" charset="0"/>
                <a:cs typeface="Arial" panose="020B0604020202020204" pitchFamily="34" charset="0"/>
              </a:rPr>
              <a:t>Mardi 18H30 </a:t>
            </a:r>
            <a:r>
              <a:rPr lang="fr-FR" sz="1100" b="1" dirty="0" err="1">
                <a:latin typeface="Arial" panose="020B0604020202020204" pitchFamily="34" charset="0"/>
                <a:cs typeface="Arial" panose="020B0604020202020204" pitchFamily="34" charset="0"/>
              </a:rPr>
              <a:t>Menthon</a:t>
            </a:r>
            <a:r>
              <a:rPr lang="fr-FR" sz="1100" dirty="0">
                <a:latin typeface="Arial" panose="020B0604020202020204" pitchFamily="34" charset="0"/>
                <a:cs typeface="Arial" panose="020B0604020202020204" pitchFamily="34" charset="0"/>
              </a:rPr>
              <a:t> </a:t>
            </a:r>
          </a:p>
          <a:p>
            <a:pPr algn="l">
              <a:lnSpc>
                <a:spcPct val="120000"/>
              </a:lnSpc>
            </a:pPr>
            <a:r>
              <a:rPr lang="fr-FR" sz="1100" dirty="0">
                <a:latin typeface="Arial" panose="020B0604020202020204" pitchFamily="34" charset="0"/>
                <a:cs typeface="Arial" panose="020B0604020202020204" pitchFamily="34" charset="0"/>
              </a:rPr>
              <a:t> (sacristie)</a:t>
            </a:r>
          </a:p>
          <a:p>
            <a:pPr algn="l">
              <a:lnSpc>
                <a:spcPct val="120000"/>
              </a:lnSpc>
            </a:pPr>
            <a:r>
              <a:rPr lang="fr-FR" sz="1100" b="1" dirty="0">
                <a:latin typeface="Arial" panose="020B0604020202020204" pitchFamily="34" charset="0"/>
                <a:cs typeface="Arial" panose="020B0604020202020204" pitchFamily="34" charset="0"/>
              </a:rPr>
              <a:t>Mercredi 8H30  Veyrier </a:t>
            </a:r>
            <a:r>
              <a:rPr lang="fr-FR" sz="1100" dirty="0">
                <a:latin typeface="Arial" panose="020B0604020202020204" pitchFamily="34" charset="0"/>
                <a:cs typeface="Arial" panose="020B0604020202020204" pitchFamily="34" charset="0"/>
              </a:rPr>
              <a:t>(sacristie)</a:t>
            </a:r>
          </a:p>
          <a:p>
            <a:pPr algn="l">
              <a:lnSpc>
                <a:spcPct val="120000"/>
              </a:lnSpc>
            </a:pPr>
            <a:r>
              <a:rPr lang="fr-FR" sz="1100" b="1" dirty="0">
                <a:latin typeface="Arial" panose="020B0604020202020204" pitchFamily="34" charset="0"/>
                <a:cs typeface="Arial" panose="020B0604020202020204" pitchFamily="34" charset="0"/>
              </a:rPr>
              <a:t>Adoration à Veyrier </a:t>
            </a:r>
            <a:r>
              <a:rPr lang="fr-FR" sz="1100" dirty="0">
                <a:latin typeface="Arial" panose="020B0604020202020204" pitchFamily="34" charset="0"/>
                <a:cs typeface="Arial" panose="020B0604020202020204" pitchFamily="34" charset="0"/>
              </a:rPr>
              <a:t> (sacristie) 18H30 à 19H30</a:t>
            </a:r>
          </a:p>
          <a:p>
            <a:pPr algn="l">
              <a:lnSpc>
                <a:spcPct val="120000"/>
              </a:lnSpc>
            </a:pPr>
            <a:r>
              <a:rPr lang="fr-FR" sz="1100" b="1" dirty="0">
                <a:latin typeface="Arial" panose="020B0604020202020204" pitchFamily="34" charset="0"/>
                <a:cs typeface="Arial" panose="020B0604020202020204" pitchFamily="34" charset="0"/>
              </a:rPr>
              <a:t>Jeudi 8H30 St  </a:t>
            </a:r>
            <a:r>
              <a:rPr lang="fr-FR" sz="1100" b="1">
                <a:latin typeface="Arial" panose="020B0604020202020204" pitchFamily="34" charset="0"/>
                <a:cs typeface="Arial" panose="020B0604020202020204" pitchFamily="34" charset="0"/>
              </a:rPr>
              <a:t>Germain   </a:t>
            </a:r>
            <a:r>
              <a:rPr lang="fr-FR" sz="1100">
                <a:latin typeface="Arial" panose="020B0604020202020204" pitchFamily="34" charset="0"/>
                <a:cs typeface="Arial" panose="020B0604020202020204" pitchFamily="34" charset="0"/>
              </a:rPr>
              <a:t>(</a:t>
            </a:r>
            <a:r>
              <a:rPr lang="fr-FR" sz="1100" dirty="0">
                <a:latin typeface="Arial" panose="020B0604020202020204" pitchFamily="34" charset="0"/>
                <a:cs typeface="Arial" panose="020B0604020202020204" pitchFamily="34" charset="0"/>
              </a:rPr>
              <a:t>oratoire)</a:t>
            </a:r>
          </a:p>
          <a:p>
            <a:pPr algn="l">
              <a:lnSpc>
                <a:spcPct val="120000"/>
              </a:lnSpc>
            </a:pPr>
            <a:r>
              <a:rPr lang="fr-FR" sz="1100" b="1" dirty="0">
                <a:latin typeface="Arial" panose="020B0604020202020204" pitchFamily="34" charset="0"/>
                <a:cs typeface="Arial" panose="020B0604020202020204" pitchFamily="34" charset="0"/>
              </a:rPr>
              <a:t>Vendredi 15H00 EHPAD à Veyrier </a:t>
            </a:r>
            <a:r>
              <a:rPr lang="fr-FR" sz="1100" dirty="0">
                <a:latin typeface="Arial" panose="020B0604020202020204" pitchFamily="34" charset="0"/>
                <a:cs typeface="Arial" panose="020B0604020202020204" pitchFamily="34" charset="0"/>
              </a:rPr>
              <a:t>pour les résidents (tous les 15 jours)</a:t>
            </a:r>
          </a:p>
          <a:p>
            <a:pPr>
              <a:lnSpc>
                <a:spcPct val="120000"/>
              </a:lnSpc>
            </a:pPr>
            <a:r>
              <a:rPr lang="fr-FR" sz="1200" b="1" dirty="0">
                <a:solidFill>
                  <a:schemeClr val="accent6"/>
                </a:solidFill>
                <a:latin typeface="Arial" panose="020B0604020202020204" pitchFamily="34" charset="0"/>
                <a:cs typeface="Arial" panose="020B0604020202020204" pitchFamily="34" charset="0"/>
              </a:rPr>
              <a:t>WEEK-END</a:t>
            </a:r>
          </a:p>
          <a:p>
            <a:pPr algn="l"/>
            <a:r>
              <a:rPr lang="fr-FR" sz="1100" b="1" dirty="0">
                <a:solidFill>
                  <a:schemeClr val="accent6"/>
                </a:solidFill>
                <a:latin typeface="Arial" panose="020B0604020202020204" pitchFamily="34" charset="0"/>
                <a:cs typeface="Arial" panose="020B0604020202020204" pitchFamily="34" charset="0"/>
              </a:rPr>
              <a:t>Samedi 6 septembre </a:t>
            </a:r>
          </a:p>
          <a:p>
            <a:pPr algn="l"/>
            <a:r>
              <a:rPr lang="fr-FR" sz="1100" b="1" dirty="0">
                <a:solidFill>
                  <a:schemeClr val="accent6"/>
                </a:solidFill>
                <a:latin typeface="Arial" panose="020B0604020202020204" pitchFamily="34" charset="0"/>
                <a:cs typeface="Arial" panose="020B0604020202020204" pitchFamily="34" charset="0"/>
              </a:rPr>
              <a:t> </a:t>
            </a:r>
            <a:r>
              <a:rPr lang="fr-FR" sz="1100" b="1" dirty="0">
                <a:latin typeface="Arial" panose="020B0604020202020204" pitchFamily="34" charset="0"/>
                <a:cs typeface="Arial" panose="020B0604020202020204" pitchFamily="34" charset="0"/>
              </a:rPr>
              <a:t>18H30 Alex</a:t>
            </a:r>
          </a:p>
          <a:p>
            <a:pPr algn="l"/>
            <a:endParaRPr lang="fr-FR" sz="1100" b="1" dirty="0">
              <a:latin typeface="Arial" panose="020B0604020202020204" pitchFamily="34" charset="0"/>
              <a:cs typeface="Arial" panose="020B0604020202020204" pitchFamily="34" charset="0"/>
            </a:endParaRPr>
          </a:p>
          <a:p>
            <a:pPr algn="l"/>
            <a:r>
              <a:rPr lang="fr-FR" sz="1100" b="1" dirty="0">
                <a:solidFill>
                  <a:schemeClr val="accent6"/>
                </a:solidFill>
                <a:latin typeface="Arial" panose="020B0604020202020204" pitchFamily="34" charset="0"/>
                <a:cs typeface="Arial" panose="020B0604020202020204" pitchFamily="34" charset="0"/>
              </a:rPr>
              <a:t>Dimanche 7 septembre</a:t>
            </a:r>
          </a:p>
          <a:p>
            <a:pPr algn="l">
              <a:lnSpc>
                <a:spcPct val="120000"/>
              </a:lnSpc>
            </a:pPr>
            <a:r>
              <a:rPr lang="fr-FR" sz="1100" b="1" dirty="0">
                <a:latin typeface="Arial" panose="020B0604020202020204" pitchFamily="34" charset="0"/>
                <a:cs typeface="Arial" panose="020B0604020202020204" pitchFamily="34" charset="0"/>
              </a:rPr>
              <a:t>10H Bénite Fontaine  </a:t>
            </a:r>
            <a:r>
              <a:rPr lang="fr-FR" sz="1100" dirty="0">
                <a:latin typeface="Arial" panose="020B0604020202020204" pitchFamily="34" charset="0"/>
                <a:cs typeface="Arial" panose="020B0604020202020204" pitchFamily="34" charset="0"/>
              </a:rPr>
              <a:t>(rentrée diocésaine)</a:t>
            </a:r>
          </a:p>
          <a:p>
            <a:pPr algn="l">
              <a:lnSpc>
                <a:spcPct val="120000"/>
              </a:lnSpc>
            </a:pPr>
            <a:r>
              <a:rPr lang="fr-FR" sz="1100" b="1" dirty="0">
                <a:solidFill>
                  <a:schemeClr val="tx1"/>
                </a:solidFill>
                <a:latin typeface="Arial" panose="020B0604020202020204" pitchFamily="34" charset="0"/>
                <a:cs typeface="Arial" panose="020B0604020202020204" pitchFamily="34" charset="0"/>
                <a:sym typeface="+mn-ea"/>
              </a:rPr>
              <a:t>18H Bluffy</a:t>
            </a:r>
          </a:p>
          <a:p>
            <a:pPr algn="l">
              <a:lnSpc>
                <a:spcPct val="120000"/>
              </a:lnSpc>
            </a:pPr>
            <a:endParaRPr lang="fr-FR" sz="1100" b="1" dirty="0">
              <a:solidFill>
                <a:schemeClr val="tx1"/>
              </a:solidFill>
              <a:latin typeface="Arial" panose="020B0604020202020204" pitchFamily="34" charset="0"/>
              <a:cs typeface="Arial" panose="020B0604020202020204" pitchFamily="34" charset="0"/>
              <a:sym typeface="+mn-ea"/>
            </a:endParaRPr>
          </a:p>
          <a:p>
            <a:endParaRPr lang="fr-FR" sz="4800" dirty="0">
              <a:solidFill>
                <a:schemeClr val="tx1"/>
              </a:solidFill>
              <a:latin typeface="Arial" panose="020B0604020202020204" pitchFamily="34" charset="0"/>
              <a:cs typeface="Arial" panose="020B0604020202020204" pitchFamily="34" charset="0"/>
            </a:endParaRPr>
          </a:p>
        </p:txBody>
      </p:sp>
      <p:sp>
        <p:nvSpPr>
          <p:cNvPr id="15" name="ZoneTexte 14"/>
          <p:cNvSpPr txBox="1"/>
          <p:nvPr/>
        </p:nvSpPr>
        <p:spPr>
          <a:xfrm>
            <a:off x="3550546" y="3740727"/>
            <a:ext cx="184731" cy="369332"/>
          </a:xfrm>
          <a:prstGeom prst="rect">
            <a:avLst/>
          </a:prstGeom>
          <a:noFill/>
        </p:spPr>
        <p:txBody>
          <a:bodyPr wrap="square" rtlCol="0">
            <a:spAutoFit/>
          </a:bodyPr>
          <a:lstStyle/>
          <a:p>
            <a:endParaRPr lang="fr-FR" dirty="0"/>
          </a:p>
        </p:txBody>
      </p:sp>
      <p:sp>
        <p:nvSpPr>
          <p:cNvPr id="16" name="Zone de texte 15"/>
          <p:cNvSpPr txBox="1"/>
          <p:nvPr/>
        </p:nvSpPr>
        <p:spPr>
          <a:xfrm>
            <a:off x="5567241" y="7718402"/>
            <a:ext cx="1898271" cy="2785378"/>
          </a:xfrm>
          <a:prstGeom prst="rect">
            <a:avLst/>
          </a:prstGeom>
          <a:noFill/>
          <a:ln>
            <a:solidFill>
              <a:schemeClr val="accent6"/>
            </a:solidFill>
          </a:ln>
        </p:spPr>
        <p:txBody>
          <a:bodyPr wrap="square" rtlCol="0" anchor="t">
            <a:noAutofit/>
          </a:bodyPr>
          <a:lstStyle/>
          <a:p>
            <a:pPr marL="0" indent="0" algn="ctr">
              <a:spcBef>
                <a:spcPct val="0"/>
              </a:spcBef>
              <a:spcAft>
                <a:spcPct val="0"/>
              </a:spcAft>
            </a:pPr>
            <a:r>
              <a:rPr lang="fr-FR" sz="1200" b="1" dirty="0">
                <a:solidFill>
                  <a:schemeClr val="accent6"/>
                </a:solidFill>
                <a:latin typeface="Arial" panose="020B0604020202020204" pitchFamily="34" charset="0"/>
                <a:ea typeface="Arial" panose="020B0604020202020204"/>
                <a:cs typeface="Arial" panose="020B0604020202020204" pitchFamily="34" charset="0"/>
                <a:sym typeface="+mn-ea"/>
              </a:rPr>
              <a:t>Accueil maison paroissiale</a:t>
            </a:r>
          </a:p>
          <a:p>
            <a:pPr marL="0" indent="0" algn="ctr">
              <a:spcBef>
                <a:spcPct val="0"/>
              </a:spcBef>
              <a:spcAft>
                <a:spcPct val="0"/>
              </a:spcAft>
            </a:pPr>
            <a:endParaRPr lang="fr-FR" sz="1200" b="1" dirty="0">
              <a:solidFill>
                <a:schemeClr val="accent6"/>
              </a:solidFill>
              <a:latin typeface="Arial" panose="020B0604020202020204" pitchFamily="34" charset="0"/>
              <a:ea typeface="Arial" panose="020B0604020202020204"/>
              <a:cs typeface="Arial" panose="020B0604020202020204" pitchFamily="34" charset="0"/>
              <a:sym typeface="+mn-ea"/>
            </a:endParaRPr>
          </a:p>
          <a:p>
            <a:pPr marL="0" indent="0" algn="ctr">
              <a:spcBef>
                <a:spcPct val="0"/>
              </a:spcBef>
              <a:spcAft>
                <a:spcPct val="0"/>
              </a:spcAft>
            </a:pPr>
            <a:r>
              <a:rPr lang="fr-FR" sz="1000" dirty="0">
                <a:solidFill>
                  <a:srgbClr val="222222"/>
                </a:solidFill>
                <a:latin typeface="Arial" panose="020B0604020202020204" pitchFamily="34" charset="0"/>
                <a:ea typeface="Arial" panose="020B0604020202020204"/>
                <a:cs typeface="Arial" panose="020B0604020202020204" pitchFamily="34" charset="0"/>
                <a:sym typeface="+mn-ea"/>
              </a:rPr>
              <a:t>9 route des moulins 74 290 </a:t>
            </a:r>
            <a:r>
              <a:rPr lang="fr-FR" sz="1000" dirty="0" err="1">
                <a:solidFill>
                  <a:srgbClr val="222222"/>
                </a:solidFill>
                <a:latin typeface="Arial" panose="020B0604020202020204" pitchFamily="34" charset="0"/>
                <a:ea typeface="Arial" panose="020B0604020202020204"/>
                <a:cs typeface="Arial" panose="020B0604020202020204" pitchFamily="34" charset="0"/>
                <a:sym typeface="+mn-ea"/>
              </a:rPr>
              <a:t>Menthon</a:t>
            </a:r>
            <a:r>
              <a:rPr lang="fr-FR" sz="1000" dirty="0">
                <a:solidFill>
                  <a:srgbClr val="222222"/>
                </a:solidFill>
                <a:latin typeface="Arial" panose="020B0604020202020204" pitchFamily="34" charset="0"/>
                <a:ea typeface="Arial" panose="020B0604020202020204"/>
                <a:cs typeface="Arial" panose="020B0604020202020204" pitchFamily="34" charset="0"/>
                <a:sym typeface="+mn-ea"/>
              </a:rPr>
              <a:t>-St-Bernard</a:t>
            </a:r>
          </a:p>
          <a:p>
            <a:pPr marL="0" indent="0" algn="ctr">
              <a:spcBef>
                <a:spcPct val="0"/>
              </a:spcBef>
              <a:spcAft>
                <a:spcPct val="0"/>
              </a:spcAft>
            </a:pPr>
            <a:r>
              <a:rPr lang="fr-FR" sz="1000" dirty="0">
                <a:solidFill>
                  <a:srgbClr val="222222"/>
                </a:solidFill>
                <a:latin typeface="Arial" panose="020B0604020202020204" pitchFamily="34" charset="0"/>
                <a:ea typeface="Arial" panose="020B0604020202020204"/>
                <a:cs typeface="Arial" panose="020B0604020202020204" pitchFamily="34" charset="0"/>
                <a:sym typeface="+mn-ea"/>
              </a:rPr>
              <a:t> </a:t>
            </a:r>
            <a:r>
              <a:rPr sz="1000" dirty="0">
                <a:solidFill>
                  <a:srgbClr val="222222"/>
                </a:solidFill>
                <a:latin typeface="Arial" panose="020B0604020202020204" pitchFamily="34" charset="0"/>
                <a:ea typeface="Arial" panose="020B0604020202020204"/>
                <a:cs typeface="Arial" panose="020B0604020202020204" pitchFamily="34" charset="0"/>
                <a:sym typeface="+mn-ea"/>
              </a:rPr>
              <a:t>04 50 60 12 53</a:t>
            </a:r>
            <a:endParaRPr lang="fr-FR" altLang="en-US" sz="1000" dirty="0">
              <a:solidFill>
                <a:srgbClr val="222222"/>
              </a:solidFill>
              <a:latin typeface="Arial" panose="020B0604020202020204" pitchFamily="34" charset="0"/>
              <a:ea typeface="Arial" panose="020B0604020202020204"/>
              <a:cs typeface="Arial" panose="020B0604020202020204" pitchFamily="34" charset="0"/>
              <a:sym typeface="+mn-ea"/>
            </a:endParaRPr>
          </a:p>
          <a:p>
            <a:pPr marL="0" indent="0" algn="ctr">
              <a:spcBef>
                <a:spcPct val="0"/>
              </a:spcBef>
              <a:spcAft>
                <a:spcPct val="0"/>
              </a:spcAft>
            </a:pPr>
            <a:r>
              <a:rPr sz="1000" b="1" dirty="0">
                <a:solidFill>
                  <a:srgbClr val="222222"/>
                </a:solidFill>
                <a:latin typeface="Arial" panose="020B0604020202020204" pitchFamily="34" charset="0"/>
                <a:ea typeface="Arial" panose="020B0604020202020204"/>
                <a:cs typeface="Arial" panose="020B0604020202020204" pitchFamily="34" charset="0"/>
                <a:sym typeface="+mn-ea"/>
              </a:rPr>
              <a:t>Lundi de 14h à 18h</a:t>
            </a:r>
            <a:endParaRPr lang="fr-FR" sz="1000" b="1" dirty="0">
              <a:solidFill>
                <a:srgbClr val="222222"/>
              </a:solidFill>
              <a:latin typeface="Arial" panose="020B0604020202020204" pitchFamily="34" charset="0"/>
              <a:ea typeface="Arial" panose="020B0604020202020204"/>
              <a:cs typeface="Arial" panose="020B0604020202020204" pitchFamily="34" charset="0"/>
              <a:sym typeface="+mn-ea"/>
            </a:endParaRPr>
          </a:p>
          <a:p>
            <a:pPr marL="0" indent="0" algn="ctr">
              <a:spcBef>
                <a:spcPct val="0"/>
              </a:spcBef>
              <a:spcAft>
                <a:spcPct val="0"/>
              </a:spcAft>
            </a:pP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 </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Mardi </a:t>
            </a: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de </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9h à 12h</a:t>
            </a:r>
            <a:endParaRPr sz="1000" b="1" i="0" dirty="0">
              <a:solidFill>
                <a:srgbClr val="222222"/>
              </a:solidFill>
              <a:latin typeface="Arial" panose="020B0604020202020204" pitchFamily="34" charset="0"/>
              <a:ea typeface="Arial" panose="020B0604020202020204"/>
              <a:cs typeface="Arial" panose="020B0604020202020204" pitchFamily="34" charset="0"/>
            </a:endParaRPr>
          </a:p>
          <a:p>
            <a:pPr marL="0" indent="0" algn="ctr">
              <a:spcBef>
                <a:spcPct val="0"/>
              </a:spcBef>
              <a:spcAft>
                <a:spcPct val="0"/>
              </a:spcAft>
            </a:pPr>
            <a:r>
              <a:rPr sz="1000" b="1" dirty="0">
                <a:solidFill>
                  <a:srgbClr val="222222"/>
                </a:solidFill>
                <a:latin typeface="Arial" panose="020B0604020202020204" pitchFamily="34" charset="0"/>
                <a:ea typeface="Arial" panose="020B0604020202020204"/>
                <a:cs typeface="Arial" panose="020B0604020202020204" pitchFamily="34" charset="0"/>
                <a:sym typeface="+mn-ea"/>
              </a:rPr>
              <a:t>Mercredi </a:t>
            </a: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de </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10h à 13h et </a:t>
            </a: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de </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14h à 18h</a:t>
            </a:r>
          </a:p>
          <a:p>
            <a:pPr marL="0" indent="0" algn="ctr">
              <a:spcBef>
                <a:spcPct val="0"/>
              </a:spcBef>
              <a:spcAft>
                <a:spcPct val="0"/>
              </a:spcAft>
            </a:pPr>
            <a:r>
              <a:rPr sz="1000" b="1" dirty="0">
                <a:solidFill>
                  <a:schemeClr val="accent6"/>
                </a:solidFill>
                <a:latin typeface="Arial" panose="020B0604020202020204" pitchFamily="34" charset="0"/>
                <a:ea typeface="Arial" panose="020B0604020202020204"/>
                <a:cs typeface="Arial" panose="020B0604020202020204" pitchFamily="34" charset="0"/>
                <a:sym typeface="+mn-ea"/>
              </a:rPr>
              <a:t>Permanence d’un </a:t>
            </a:r>
            <a:r>
              <a:rPr sz="1000" b="1" dirty="0" err="1">
                <a:solidFill>
                  <a:schemeClr val="accent6"/>
                </a:solidFill>
                <a:latin typeface="Arial" panose="020B0604020202020204" pitchFamily="34" charset="0"/>
                <a:ea typeface="Arial" panose="020B0604020202020204"/>
                <a:cs typeface="Arial" panose="020B0604020202020204" pitchFamily="34" charset="0"/>
                <a:sym typeface="+mn-ea"/>
              </a:rPr>
              <a:t>prêtre</a:t>
            </a:r>
            <a:endParaRPr sz="1000" b="1" i="0" dirty="0">
              <a:solidFill>
                <a:schemeClr val="accent6"/>
              </a:solidFill>
              <a:latin typeface="Arial" panose="020B0604020202020204" pitchFamily="34" charset="0"/>
              <a:ea typeface="Arial" panose="020B0604020202020204"/>
              <a:cs typeface="Arial" panose="020B0604020202020204" pitchFamily="34" charset="0"/>
            </a:endParaRPr>
          </a:p>
          <a:p>
            <a:pPr marL="0" indent="0" algn="ctr">
              <a:spcBef>
                <a:spcPct val="0"/>
              </a:spcBef>
              <a:spcAft>
                <a:spcPct val="0"/>
              </a:spcAft>
            </a:pPr>
            <a:r>
              <a:rPr sz="1000" b="1" dirty="0" err="1">
                <a:solidFill>
                  <a:srgbClr val="222222"/>
                </a:solidFill>
                <a:latin typeface="Arial" panose="020B0604020202020204" pitchFamily="34" charset="0"/>
                <a:ea typeface="Arial" panose="020B0604020202020204"/>
                <a:cs typeface="Arial" panose="020B0604020202020204" pitchFamily="34" charset="0"/>
                <a:sym typeface="+mn-ea"/>
              </a:rPr>
              <a:t>Lundi</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 de 14h à 17h</a:t>
            </a: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 et </a:t>
            </a:r>
            <a:r>
              <a:rPr sz="1000" b="1" dirty="0" err="1">
                <a:solidFill>
                  <a:srgbClr val="222222"/>
                </a:solidFill>
                <a:latin typeface="Arial" panose="020B0604020202020204" pitchFamily="34" charset="0"/>
                <a:ea typeface="Arial" panose="020B0604020202020204"/>
                <a:cs typeface="Arial" panose="020B0604020202020204" pitchFamily="34" charset="0"/>
                <a:sym typeface="+mn-ea"/>
              </a:rPr>
              <a:t>Mercredi</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 </a:t>
            </a:r>
            <a:r>
              <a:rPr lang="fr-FR" sz="1000" b="1" dirty="0">
                <a:solidFill>
                  <a:srgbClr val="222222"/>
                </a:solidFill>
                <a:latin typeface="Arial" panose="020B0604020202020204" pitchFamily="34" charset="0"/>
                <a:ea typeface="Arial" panose="020B0604020202020204"/>
                <a:cs typeface="Arial" panose="020B0604020202020204" pitchFamily="34" charset="0"/>
                <a:sym typeface="+mn-ea"/>
              </a:rPr>
              <a:t>de </a:t>
            </a:r>
            <a:r>
              <a:rPr sz="1000" b="1" dirty="0">
                <a:solidFill>
                  <a:srgbClr val="222222"/>
                </a:solidFill>
                <a:latin typeface="Arial" panose="020B0604020202020204" pitchFamily="34" charset="0"/>
                <a:ea typeface="Arial" panose="020B0604020202020204"/>
                <a:cs typeface="Arial" panose="020B0604020202020204" pitchFamily="34" charset="0"/>
                <a:sym typeface="+mn-ea"/>
              </a:rPr>
              <a:t>9h30 à 11h30</a:t>
            </a:r>
          </a:p>
          <a:p>
            <a:pPr marL="0" indent="0" algn="ctr">
              <a:spcBef>
                <a:spcPct val="0"/>
              </a:spcBef>
              <a:spcAft>
                <a:spcPct val="0"/>
              </a:spcAft>
            </a:pPr>
            <a:r>
              <a:rPr sz="1000" dirty="0">
                <a:solidFill>
                  <a:srgbClr val="1155CC"/>
                </a:solidFill>
                <a:latin typeface="Arial" panose="020B0604020202020204" pitchFamily="34" charset="0"/>
                <a:ea typeface="Arial" panose="020B0604020202020204"/>
                <a:cs typeface="Arial" panose="020B0604020202020204" pitchFamily="34" charset="0"/>
                <a:sym typeface="+mn-ea"/>
                <a:hlinkClick r:id="rId3" action="ppaction://hlinkfile"/>
              </a:rPr>
              <a:t>st-germain-du-lac@diocese-annecy.fr</a:t>
            </a:r>
            <a:endParaRPr sz="1000" dirty="0">
              <a:solidFill>
                <a:srgbClr val="1155CC"/>
              </a:solidFill>
              <a:latin typeface="Arial" panose="020B0604020202020204" pitchFamily="34" charset="0"/>
              <a:ea typeface="Arial" panose="020B0604020202020204"/>
              <a:cs typeface="Arial" panose="020B0604020202020204" pitchFamily="34" charset="0"/>
              <a:sym typeface="+mn-ea"/>
            </a:endParaRPr>
          </a:p>
          <a:p>
            <a:pPr marL="0" indent="0" algn="ctr">
              <a:spcBef>
                <a:spcPct val="0"/>
              </a:spcBef>
              <a:spcAft>
                <a:spcPct val="0"/>
              </a:spcAft>
            </a:pPr>
            <a:endParaRPr sz="1000" dirty="0">
              <a:solidFill>
                <a:srgbClr val="1155CC"/>
              </a:solidFill>
              <a:latin typeface="Arial" panose="020B0604020202020204" pitchFamily="34" charset="0"/>
              <a:ea typeface="Arial" panose="020B0604020202020204"/>
              <a:cs typeface="Arial" panose="020B0604020202020204" pitchFamily="34" charset="0"/>
            </a:endParaRPr>
          </a:p>
        </p:txBody>
      </p:sp>
      <p:pic>
        <p:nvPicPr>
          <p:cNvPr id="13" name="Image 12">
            <a:extLst>
              <a:ext uri="{FF2B5EF4-FFF2-40B4-BE49-F238E27FC236}">
                <a16:creationId xmlns:a16="http://schemas.microsoft.com/office/drawing/2014/main" xmlns="" id="{4FFA7AC4-02BB-7ADE-A095-A79EAB7BF6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30725" y="-21114"/>
            <a:ext cx="3028950" cy="1457325"/>
          </a:xfrm>
          <a:prstGeom prst="rect">
            <a:avLst/>
          </a:prstGeom>
        </p:spPr>
      </p:pic>
      <p:sp>
        <p:nvSpPr>
          <p:cNvPr id="10" name="Rectangle 9">
            <a:extLst>
              <a:ext uri="{FF2B5EF4-FFF2-40B4-BE49-F238E27FC236}">
                <a16:creationId xmlns:a16="http://schemas.microsoft.com/office/drawing/2014/main" xmlns="" id="{25A1280F-5249-B46E-3F72-6EFD5B90F717}"/>
              </a:ext>
            </a:extLst>
          </p:cNvPr>
          <p:cNvSpPr/>
          <p:nvPr/>
        </p:nvSpPr>
        <p:spPr>
          <a:xfrm>
            <a:off x="146072" y="1278515"/>
            <a:ext cx="5344309" cy="3662541"/>
          </a:xfrm>
          <a:prstGeom prst="rect">
            <a:avLst/>
          </a:prstGeom>
          <a:ln>
            <a:solidFill>
              <a:schemeClr val="accent3"/>
            </a:solidFill>
          </a:ln>
        </p:spPr>
        <p:txBody>
          <a:bodyPr wrap="square">
            <a:spAutoFit/>
          </a:bodyPr>
          <a:lstStyle/>
          <a:p>
            <a:pPr algn="ctr"/>
            <a:r>
              <a:rPr lang="fr-FR" sz="1200" b="1" dirty="0">
                <a:solidFill>
                  <a:schemeClr val="accent6"/>
                </a:solidFill>
                <a:latin typeface="Arial" panose="020B0604020202020204" pitchFamily="34" charset="0"/>
                <a:cs typeface="Arial" panose="020B0604020202020204" pitchFamily="34" charset="0"/>
              </a:rPr>
              <a:t>Souffle nouveau pour la rentrée</a:t>
            </a:r>
          </a:p>
          <a:p>
            <a:pPr algn="just"/>
            <a:r>
              <a:rPr lang="fr-FR" sz="1000" dirty="0">
                <a:latin typeface="Arial" panose="020B0604020202020204" pitchFamily="34" charset="0"/>
                <a:cs typeface="Arial" panose="020B0604020202020204" pitchFamily="34" charset="0"/>
              </a:rPr>
              <a:t>Avec septembre, la communauté paroissiale entre dans une nouvelle phase ! Forcément, c’est la rentrée pastorale, après une parenthèse des chauds mois d’été ? Ne nous trompons pas, ce n’est pas seulement le train-train de la vie paroissiale qui reprend, c’est déjà un effort envisagé. En témoignent, les moues sur certains visages de jeunes, halés par le soleil d’été, alors que je leur souhaitais une bonne rentrée scolaire ! </a:t>
            </a:r>
          </a:p>
          <a:p>
            <a:pPr algn="just"/>
            <a:r>
              <a:rPr lang="fr-FR" sz="1000" dirty="0">
                <a:latin typeface="Arial" panose="020B0604020202020204" pitchFamily="34" charset="0"/>
                <a:cs typeface="Arial" panose="020B0604020202020204" pitchFamily="34" charset="0"/>
              </a:rPr>
              <a:t>La vie paroissiale ne redémarre pas comme avant ; elle se réinvente à la lumière de l’Évangile et porte l’invitation à se réinventer, à regarder sa vie et sa communauté avec un regard neuf. C’est comme une paroisse qui accueille un nouveau curé, (n’est-ce pas Olivier !) : chacun est appelé à accueillir le changement, non comme une rupture, mais comme une chance. Je choisis de ne pas m’accrocher à mes certitudes, habitudes et conforts. Je choisis d’accueillir le temps présent, ouvert à la promesse. Ce qui compte, ce n’est pas ce que je perds, mais ce que je peux découvrir : des visages nouveaux, des talents cachés, des liens à tisser. Je veux m’engager avec générosité, enthousiasme, et fidélité. Fidélité à ce qui m’anime profondément, à ce qui me relie aux autres, à ce qui me pousse à grandir. Ruth, la Moabite, décide de suivre sa belle-mère Noémie en Israël car lui dit-elle : </a:t>
            </a:r>
            <a:r>
              <a:rPr lang="fr-FR" sz="1000" b="1" i="1" dirty="0">
                <a:latin typeface="Arial" panose="020B0604020202020204" pitchFamily="34" charset="0"/>
                <a:cs typeface="Arial" panose="020B0604020202020204" pitchFamily="34" charset="0"/>
              </a:rPr>
              <a:t>« Ton peuple sera mon peuple, et ton Dieu sera mon Dieu. »</a:t>
            </a:r>
            <a:r>
              <a:rPr lang="fr-FR" sz="1000" dirty="0">
                <a:latin typeface="Arial" panose="020B0604020202020204" pitchFamily="34" charset="0"/>
                <a:cs typeface="Arial" panose="020B0604020202020204" pitchFamily="34" charset="0"/>
              </a:rPr>
              <a:t> (Ruth 1 :16) ainsi je veux me lever en hâte, et aller là où l’amour m’attend, là où il m’appelle. </a:t>
            </a:r>
          </a:p>
          <a:p>
            <a:pPr algn="just"/>
            <a:r>
              <a:rPr lang="fr-FR" sz="1000" i="1" dirty="0">
                <a:latin typeface="Arial" panose="020B0604020202020204" pitchFamily="34" charset="0"/>
                <a:cs typeface="Arial" panose="020B0604020202020204" pitchFamily="34" charset="0"/>
              </a:rPr>
              <a:t>Ainsi se termine mon dernier éditorial dans la F.P. Si certains souhaitent que les choses soient moins brutales, je vous laisse avec ces derniers versets, élévation ou prière, vous l’adapterez. Ils sont comme une pensée à relire à un début de mois ou chaque fois qu’un commencement s’apprête à vous pousser vers un </a:t>
            </a:r>
            <a:r>
              <a:rPr lang="fr-FR" sz="1000" i="1" dirty="0" err="1">
                <a:latin typeface="Arial" panose="020B0604020202020204" pitchFamily="34" charset="0"/>
                <a:cs typeface="Arial" panose="020B0604020202020204" pitchFamily="34" charset="0"/>
              </a:rPr>
              <a:t>ac-complissement</a:t>
            </a:r>
            <a:r>
              <a:rPr lang="fr-FR" sz="1000" i="1" dirty="0">
                <a:latin typeface="Arial" panose="020B0604020202020204" pitchFamily="34" charset="0"/>
                <a:cs typeface="Arial" panose="020B0604020202020204" pitchFamily="34" charset="0"/>
              </a:rPr>
              <a:t> !</a:t>
            </a:r>
          </a:p>
          <a:p>
            <a:pPr algn="just"/>
            <a:r>
              <a:rPr lang="fr-FR" sz="1000" i="1" dirty="0">
                <a:latin typeface="Arial" panose="020B0604020202020204" pitchFamily="34" charset="0"/>
                <a:cs typeface="Arial" panose="020B0604020202020204" pitchFamily="34" charset="0"/>
              </a:rPr>
              <a:t>F.</a:t>
            </a:r>
            <a:r>
              <a:rPr lang="fr-FR" sz="1000" dirty="0">
                <a:latin typeface="Arial" panose="020B0604020202020204" pitchFamily="34" charset="0"/>
                <a:cs typeface="Arial" panose="020B0604020202020204" pitchFamily="34" charset="0"/>
              </a:rPr>
              <a:t> Thierry Mollard </a:t>
            </a:r>
            <a:r>
              <a:rPr lang="fr-FR" sz="1000" dirty="0" err="1">
                <a:latin typeface="Arial" panose="020B0604020202020204" pitchFamily="34" charset="0"/>
                <a:cs typeface="Arial" panose="020B0604020202020204" pitchFamily="34" charset="0"/>
              </a:rPr>
              <a:t>osfs</a:t>
            </a:r>
            <a:r>
              <a:rPr lang="fr-FR" sz="1000" dirty="0">
                <a:latin typeface="Arial" panose="020B0604020202020204" pitchFamily="34" charset="0"/>
                <a:cs typeface="Arial" panose="020B0604020202020204" pitchFamily="34" charset="0"/>
              </a:rPr>
              <a:t> </a:t>
            </a:r>
          </a:p>
        </p:txBody>
      </p:sp>
      <p:sp>
        <p:nvSpPr>
          <p:cNvPr id="4" name="Rectangle 3">
            <a:extLst>
              <a:ext uri="{FF2B5EF4-FFF2-40B4-BE49-F238E27FC236}">
                <a16:creationId xmlns:a16="http://schemas.microsoft.com/office/drawing/2014/main" xmlns="" id="{ABAE5075-9568-7E08-B398-8F7C28B4FD64}"/>
              </a:ext>
            </a:extLst>
          </p:cNvPr>
          <p:cNvSpPr/>
          <p:nvPr/>
        </p:nvSpPr>
        <p:spPr>
          <a:xfrm>
            <a:off x="146072" y="5014018"/>
            <a:ext cx="5344309" cy="2584425"/>
          </a:xfrm>
          <a:prstGeom prst="rect">
            <a:avLst/>
          </a:prstGeom>
          <a:ln w="6350">
            <a:solidFill>
              <a:schemeClr val="accent3"/>
            </a:solidFill>
          </a:ln>
        </p:spPr>
        <p:txBody>
          <a:bodyPr wrap="square">
            <a:spAutoFit/>
          </a:bodyPr>
          <a:lstStyle/>
          <a:p>
            <a:pPr marL="28575" algn="ctr">
              <a:lnSpc>
                <a:spcPct val="107000"/>
              </a:lnSpc>
              <a:spcAft>
                <a:spcPts val="0"/>
              </a:spcAft>
              <a:tabLst>
                <a:tab pos="1918335" algn="l"/>
              </a:tabLst>
            </a:pPr>
            <a:r>
              <a:rPr lang="fr-FR" sz="1200" b="1" kern="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              Là où l’amour m’attend.</a:t>
            </a:r>
          </a:p>
          <a:p>
            <a:pPr marL="28575" algn="just">
              <a:lnSpc>
                <a:spcPct val="107000"/>
              </a:lnSpc>
              <a:spcAft>
                <a:spcPts val="0"/>
              </a:spcAft>
              <a:tabLst>
                <a:tab pos="1918335" algn="l"/>
              </a:tabLst>
            </a:pPr>
            <a:r>
              <a:rPr lang="fr-FR" sz="1000" kern="0" dirty="0">
                <a:effectLst/>
                <a:latin typeface="Arial" panose="020B0604020202020204" pitchFamily="34" charset="0"/>
                <a:ea typeface="Times New Roman" panose="02020603050405020304" pitchFamily="18" charset="0"/>
                <a:cs typeface="Arial" panose="020B0604020202020204" pitchFamily="34" charset="0"/>
              </a:rPr>
              <a:t>Entre lac et Lumière !</a:t>
            </a:r>
            <a:endParaRPr lang="fr-FR" sz="1000" kern="100" dirty="0">
              <a:latin typeface="Arial" panose="020B0604020202020204" pitchFamily="34" charset="0"/>
              <a:ea typeface="Calibri" panose="020F0502020204030204" pitchFamily="34" charset="0"/>
              <a:cs typeface="Arial" panose="020B0604020202020204" pitchFamily="34" charset="0"/>
            </a:endParaRPr>
          </a:p>
          <a:p>
            <a:pPr marL="28575" algn="just">
              <a:lnSpc>
                <a:spcPct val="107000"/>
              </a:lnSpc>
              <a:spcAft>
                <a:spcPts val="0"/>
              </a:spcAft>
              <a:tabLst>
                <a:tab pos="1918335" algn="l"/>
              </a:tabLst>
            </a:pPr>
            <a:r>
              <a:rPr lang="fr-FR" sz="1000" kern="0" dirty="0">
                <a:effectLst/>
                <a:latin typeface="Arial" panose="020B0604020202020204" pitchFamily="34" charset="0"/>
                <a:ea typeface="Times New Roman" panose="02020603050405020304" pitchFamily="18" charset="0"/>
                <a:cs typeface="Arial" panose="020B0604020202020204" pitchFamily="34" charset="0"/>
              </a:rPr>
              <a:t>Je ne reprends pas simplement le fil de mes jours</a:t>
            </a:r>
            <a:r>
              <a:rPr lang="fr-FR" sz="1000" kern="0" dirty="0">
                <a:latin typeface="Arial" panose="020B0604020202020204" pitchFamily="34" charset="0"/>
                <a:ea typeface="Times New Roman" panose="02020603050405020304" pitchFamily="18" charset="0"/>
                <a:cs typeface="Arial" panose="020B0604020202020204" pitchFamily="34" charset="0"/>
              </a:rPr>
              <a:t>, </a:t>
            </a:r>
            <a:r>
              <a:rPr lang="fr-FR" sz="1000" kern="100" dirty="0">
                <a:latin typeface="Arial" panose="020B0604020202020204" pitchFamily="34" charset="0"/>
                <a:ea typeface="Calibri" panose="020F0502020204030204" pitchFamily="34" charset="0"/>
                <a:cs typeface="Arial" panose="020B0604020202020204" pitchFamily="34" charset="0"/>
              </a:rPr>
              <a:t>j</a:t>
            </a:r>
            <a:r>
              <a:rPr lang="fr-FR" sz="1000" kern="0" dirty="0">
                <a:effectLst/>
                <a:latin typeface="Arial" panose="020B0604020202020204" pitchFamily="34" charset="0"/>
                <a:ea typeface="Times New Roman" panose="02020603050405020304" pitchFamily="18" charset="0"/>
                <a:cs typeface="Arial" panose="020B0604020202020204" pitchFamily="34" charset="0"/>
              </a:rPr>
              <a:t>e m’avance, doucement, vers un seuil nouveau.</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Chaque commencement, chaque jour nouveau, est un appel,</a:t>
            </a:r>
            <a:r>
              <a:rPr lang="fr-FR" sz="1000" kern="100" dirty="0">
                <a:effectLst/>
                <a:latin typeface="Arial" panose="020B0604020202020204" pitchFamily="34" charset="0"/>
                <a:ea typeface="Calibri" panose="020F0502020204030204" pitchFamily="34" charset="0"/>
                <a:cs typeface="Arial" panose="020B0604020202020204" pitchFamily="34" charset="0"/>
              </a:rPr>
              <a:t> d</a:t>
            </a:r>
            <a:r>
              <a:rPr lang="fr-FR" sz="1000" kern="0" dirty="0">
                <a:effectLst/>
                <a:latin typeface="Arial" panose="020B0604020202020204" pitchFamily="34" charset="0"/>
                <a:ea typeface="Times New Roman" panose="02020603050405020304" pitchFamily="18" charset="0"/>
                <a:cs typeface="Arial" panose="020B0604020202020204" pitchFamily="34" charset="0"/>
              </a:rPr>
              <a:t>iscret mais profond, à me laisser transformer, à m’ouvrir à l’inattendu.</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Je ne suis pas seul.</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Ma communauté est vivante, fragile et forte, mouvante et parfois émouvante.</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Elle est faite de visages, de silences, de mains tendues.</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Et moi, j’y ai ma place, unique, précieuse, offerte.</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Je ne cherche pas à retrouver mes habitudes</a:t>
            </a:r>
            <a:r>
              <a:rPr lang="fr-FR" sz="1000" kern="0" dirty="0">
                <a:latin typeface="Arial" panose="020B0604020202020204" pitchFamily="34" charset="0"/>
                <a:ea typeface="Times New Roman" panose="02020603050405020304" pitchFamily="18" charset="0"/>
                <a:cs typeface="Arial" panose="020B0604020202020204" pitchFamily="34" charset="0"/>
              </a:rPr>
              <a:t>, c</a:t>
            </a:r>
            <a:r>
              <a:rPr lang="fr-FR" sz="1000" kern="0" dirty="0">
                <a:effectLst/>
                <a:latin typeface="Arial" panose="020B0604020202020204" pitchFamily="34" charset="0"/>
                <a:ea typeface="Times New Roman" panose="02020603050405020304" pitchFamily="18" charset="0"/>
                <a:cs typeface="Arial" panose="020B0604020202020204" pitchFamily="34" charset="0"/>
              </a:rPr>
              <a:t>e n’est pas qu’elles soient forcément mauvaises,</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mais il s’agit de redécouvrir le sens de ce que je fais,</a:t>
            </a:r>
            <a:r>
              <a:rPr lang="fr-FR" sz="1000" kern="100" dirty="0">
                <a:latin typeface="Arial" panose="020B0604020202020204" pitchFamily="34" charset="0"/>
                <a:ea typeface="Calibri" panose="020F0502020204030204" pitchFamily="34" charset="0"/>
                <a:cs typeface="Arial" panose="020B0604020202020204" pitchFamily="34" charset="0"/>
              </a:rPr>
              <a:t> L</a:t>
            </a:r>
            <a:r>
              <a:rPr lang="fr-FR" sz="1000" kern="0" dirty="0">
                <a:effectLst/>
                <a:latin typeface="Arial" panose="020B0604020202020204" pitchFamily="34" charset="0"/>
                <a:ea typeface="Times New Roman" panose="02020603050405020304" pitchFamily="18" charset="0"/>
                <a:cs typeface="Arial" panose="020B0604020202020204" pitchFamily="34" charset="0"/>
              </a:rPr>
              <a:t>e souffle de Celui qui m’appelle à marcher plus loin</a:t>
            </a:r>
            <a:r>
              <a:rPr lang="fr-FR" sz="1000" kern="0" dirty="0">
                <a:latin typeface="Arial" panose="020B0604020202020204" pitchFamily="34" charset="0"/>
                <a:ea typeface="Times New Roman" panose="02020603050405020304" pitchFamily="18"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à aimer plus vrai, à servir plus humblement. Je veux accueillir le changement</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comme on accueille un hôte :</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avec respect, avec foi, avec Espérance. Je veux regarder chaque personne</a:t>
            </a:r>
            <a:r>
              <a:rPr lang="fr-FR" sz="1000" kern="100" dirty="0">
                <a:latin typeface="Arial" panose="020B0604020202020204" pitchFamily="34" charset="0"/>
                <a:ea typeface="Calibri" panose="020F0502020204030204" pitchFamily="34" charset="0"/>
                <a:cs typeface="Arial" panose="020B0604020202020204" pitchFamily="34" charset="0"/>
              </a:rPr>
              <a:t> a</a:t>
            </a:r>
            <a:r>
              <a:rPr lang="fr-FR" sz="1000" kern="0" dirty="0">
                <a:effectLst/>
                <a:latin typeface="Arial" panose="020B0604020202020204" pitchFamily="34" charset="0"/>
                <a:ea typeface="Times New Roman" panose="02020603050405020304" pitchFamily="18" charset="0"/>
                <a:cs typeface="Arial" panose="020B0604020202020204" pitchFamily="34" charset="0"/>
              </a:rPr>
              <a:t>vec ce soupçon de mystère sacré</a:t>
            </a:r>
            <a:r>
              <a:rPr lang="fr-FR" sz="1000" kern="0" dirty="0">
                <a:latin typeface="Arial" panose="020B0604020202020204" pitchFamily="34" charset="0"/>
                <a:ea typeface="Times New Roman" panose="02020603050405020304" pitchFamily="18"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et chaque jour comme un grain de lumière.</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Ce qui m’anime, ce n’est pas le confort,</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mais la fidélité à l’Évangile qui  me « brasse »</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et m’appelle à la joie, à la Présence.</a:t>
            </a:r>
            <a:r>
              <a:rPr lang="fr-FR" sz="1000" kern="100" dirty="0">
                <a:latin typeface="Arial" panose="020B0604020202020204" pitchFamily="34" charset="0"/>
                <a:ea typeface="Calibri" panose="020F0502020204030204" pitchFamily="34" charset="0"/>
                <a:cs typeface="Arial" panose="020B0604020202020204" pitchFamily="34" charset="0"/>
              </a:rPr>
              <a:t> </a:t>
            </a:r>
            <a:r>
              <a:rPr lang="fr-FR" sz="1000" kern="0" dirty="0">
                <a:effectLst/>
                <a:latin typeface="Arial" panose="020B0604020202020204" pitchFamily="34" charset="0"/>
                <a:ea typeface="Times New Roman" panose="02020603050405020304" pitchFamily="18" charset="0"/>
                <a:cs typeface="Arial" panose="020B0604020202020204" pitchFamily="34" charset="0"/>
              </a:rPr>
              <a:t>Comme Marie, je veux me lever en hâte, et aller là où l’Amour m’attend.</a:t>
            </a:r>
            <a:endParaRPr lang="fr-FR" sz="1000" dirty="0">
              <a:latin typeface="Arial" panose="020B0604020202020204" pitchFamily="34" charset="0"/>
              <a:cs typeface="Arial" panose="020B0604020202020204" pitchFamily="34" charset="0"/>
            </a:endParaRPr>
          </a:p>
        </p:txBody>
      </p:sp>
      <p:sp>
        <p:nvSpPr>
          <p:cNvPr id="5" name="Rectangle 3">
            <a:extLst>
              <a:ext uri="{FF2B5EF4-FFF2-40B4-BE49-F238E27FC236}">
                <a16:creationId xmlns:a16="http://schemas.microsoft.com/office/drawing/2014/main" xmlns="" id="{F308A8E3-81E6-004B-6728-ECBEC0AD991E}"/>
              </a:ext>
            </a:extLst>
          </p:cNvPr>
          <p:cNvSpPr>
            <a:spLocks noChangeArrowheads="1"/>
          </p:cNvSpPr>
          <p:nvPr/>
        </p:nvSpPr>
        <p:spPr bwMode="auto">
          <a:xfrm>
            <a:off x="144796" y="7641458"/>
            <a:ext cx="5344309" cy="2939266"/>
          </a:xfrm>
          <a:prstGeom prst="rect">
            <a:avLst/>
          </a:prstGeom>
          <a:noFill/>
          <a:ln w="9525">
            <a:solidFill>
              <a:schemeClr val="accent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rtl="0" eaLnBrk="0" fontAlgn="base" hangingPunct="0">
              <a:spcBef>
                <a:spcPct val="0"/>
              </a:spcBef>
              <a:spcAft>
                <a:spcPct val="0"/>
              </a:spcAft>
            </a:pPr>
            <a:r>
              <a:rPr kumimoji="0" lang="fr-FR" altLang="fr-FR" sz="1200" b="1" i="0" u="none" strike="noStrike" cap="none" normalizeH="0" baseline="0" dirty="0">
                <a:ln>
                  <a:noFill/>
                </a:ln>
                <a:solidFill>
                  <a:schemeClr val="accent6"/>
                </a:solidFill>
                <a:effectLst/>
                <a:latin typeface="Arial" panose="020B0604020202020204" pitchFamily="34" charset="0"/>
                <a:ea typeface="Calibri" panose="020F0502020204030204" pitchFamily="34" charset="0"/>
                <a:cs typeface="Arial" panose="020B0604020202020204" pitchFamily="34" charset="0"/>
              </a:rPr>
              <a:t>Merci père Thierry !</a:t>
            </a:r>
          </a:p>
          <a:p>
            <a:pPr algn="ctr" rtl="0" eaLnBrk="0" fontAlgn="base" hangingPunct="0">
              <a:spcBef>
                <a:spcPct val="0"/>
              </a:spcBef>
              <a:spcAft>
                <a:spcPct val="0"/>
              </a:spcAft>
            </a:pPr>
            <a:endParaRPr kumimoji="0" lang="fr-FR" altLang="fr-FR" sz="300" b="0"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sz="1000" dirty="0">
                <a:latin typeface="Arial" panose="020B0604020202020204" pitchFamily="34" charset="0"/>
                <a:ea typeface="Calibri" panose="020F0502020204030204" pitchFamily="34" charset="0"/>
                <a:cs typeface="Arial" panose="020B0604020202020204" pitchFamily="34" charset="0"/>
              </a:rPr>
              <a:t>V</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ous êtes tous invités </a:t>
            </a:r>
            <a:r>
              <a:rPr kumimoji="0" lang="fr-FR" altLang="fr-FR" sz="10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le dimanche 21 septembre</a:t>
            </a:r>
            <a:r>
              <a:rPr lang="fr-FR" altLang="fr-FR" sz="1000" dirty="0">
                <a:latin typeface="Arial" panose="020B0604020202020204" pitchFamily="34" charset="0"/>
                <a:ea typeface="Calibri" panose="020F0502020204030204" pitchFamily="34" charset="0"/>
                <a:cs typeface="Arial" panose="020B0604020202020204" pitchFamily="34" charset="0"/>
              </a:rPr>
              <a:t> </a:t>
            </a:r>
            <a:r>
              <a:rPr lang="fr-FR" altLang="fr-FR" sz="1000" b="1" dirty="0">
                <a:latin typeface="Arial" panose="020B0604020202020204" pitchFamily="34" charset="0"/>
                <a:ea typeface="Calibri" panose="020F0502020204030204" pitchFamily="34" charset="0"/>
                <a:cs typeface="Arial" panose="020B0604020202020204" pitchFamily="34" charset="0"/>
              </a:rPr>
              <a:t>à 10h</a:t>
            </a:r>
            <a:endParaRPr kumimoji="0" lang="fr-FR" altLang="fr-FR" sz="10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à la </a:t>
            </a:r>
            <a:r>
              <a:rPr kumimoji="0" lang="fr-FR" altLang="fr-FR" sz="10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messe d’action de grâce</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a:t>
            </a:r>
            <a:r>
              <a:rPr kumimoji="0" lang="fr-FR" altLang="fr-FR" sz="10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pour le P. </a:t>
            </a:r>
            <a:r>
              <a:rPr lang="fr-FR" altLang="fr-FR" sz="1000" b="1" dirty="0">
                <a:latin typeface="Arial" panose="020B0604020202020204" pitchFamily="34" charset="0"/>
                <a:ea typeface="Calibri" panose="020F0502020204030204" pitchFamily="34" charset="0"/>
                <a:cs typeface="Arial" panose="020B0604020202020204" pitchFamily="34" charset="0"/>
              </a:rPr>
              <a:t>Thierry.</a:t>
            </a:r>
          </a:p>
          <a:p>
            <a:pPr algn="just" rtl="0" eaLnBrk="0" fontAlgn="base" hangingPunct="0">
              <a:spcBef>
                <a:spcPct val="0"/>
              </a:spcBef>
              <a:spcAft>
                <a:spcPct val="0"/>
              </a:spcAft>
            </a:pPr>
            <a:r>
              <a:rPr lang="fr-FR" altLang="fr-FR" sz="1000" dirty="0">
                <a:latin typeface="Arial" panose="020B0604020202020204" pitchFamily="34" charset="0"/>
                <a:ea typeface="Calibri" panose="020F0502020204030204" pitchFamily="34" charset="0"/>
                <a:cs typeface="Arial" panose="020B0604020202020204" pitchFamily="34" charset="0"/>
              </a:rPr>
              <a:t>Le P. Thierry, </a:t>
            </a:r>
            <a:r>
              <a:rPr kumimoji="0" lang="fr-FR" altLang="fr-FR" sz="1000" b="0" i="0" u="none" strike="noStrike" cap="none" normalizeH="0" baseline="0" dirty="0" err="1">
                <a:ln>
                  <a:noFill/>
                </a:ln>
                <a:effectLst/>
                <a:latin typeface="Arial" panose="020B0604020202020204" pitchFamily="34" charset="0"/>
                <a:ea typeface="Calibri" panose="020F0502020204030204" pitchFamily="34" charset="0"/>
                <a:cs typeface="Arial" panose="020B0604020202020204" pitchFamily="34" charset="0"/>
              </a:rPr>
              <a:t>osfs</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r>
              <a:rPr lang="fr-FR" altLang="fr-FR" sz="1000" dirty="0">
                <a:latin typeface="Arial" panose="020B0604020202020204" pitchFamily="34" charset="0"/>
                <a:ea typeface="Calibri" panose="020F0502020204030204" pitchFamily="34" charset="0"/>
                <a:cs typeface="Arial" panose="020B0604020202020204" pitchFamily="34" charset="0"/>
              </a:rPr>
              <a:t> a été notre curé pendant dix ans </a:t>
            </a:r>
          </a:p>
          <a:p>
            <a:pPr algn="just" rtl="0" eaLnBrk="0" fontAlgn="base" hangingPunct="0">
              <a:spcBef>
                <a:spcPct val="0"/>
              </a:spcBef>
              <a:spcAft>
                <a:spcPct val="0"/>
              </a:spcAft>
            </a:pPr>
            <a:r>
              <a:rPr lang="fr-FR" sz="1000" dirty="0">
                <a:latin typeface="Arial" panose="020B0604020202020204" pitchFamily="34" charset="0"/>
                <a:cs typeface="Arial" panose="020B0604020202020204" pitchFamily="34" charset="0"/>
              </a:rPr>
              <a:t>et a contribué à faire de ces années un chemin riche et </a:t>
            </a:r>
          </a:p>
          <a:p>
            <a:pPr algn="just" rtl="0" eaLnBrk="0" fontAlgn="base" hangingPunct="0">
              <a:spcBef>
                <a:spcPct val="0"/>
              </a:spcBef>
              <a:spcAft>
                <a:spcPct val="0"/>
              </a:spcAft>
            </a:pPr>
            <a:r>
              <a:rPr lang="fr-FR" sz="1000" dirty="0">
                <a:latin typeface="Arial" panose="020B0604020202020204" pitchFamily="34" charset="0"/>
                <a:cs typeface="Arial" panose="020B0604020202020204" pitchFamily="34" charset="0"/>
              </a:rPr>
              <a:t>porteur de sens.</a:t>
            </a:r>
            <a:endParaRPr lang="fr-FR" altLang="fr-FR" sz="1000" dirty="0">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sz="1000" dirty="0">
                <a:latin typeface="Arial" panose="020B0604020202020204" pitchFamily="34" charset="0"/>
                <a:ea typeface="Calibri" panose="020F0502020204030204" pitchFamily="34" charset="0"/>
                <a:cs typeface="Arial" panose="020B0604020202020204" pitchFamily="34" charset="0"/>
              </a:rPr>
              <a:t>Il </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poursuivra son engagement en veillant au rayonnement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de la pensée</a:t>
            </a:r>
            <a:r>
              <a:rPr lang="fr-FR" altLang="fr-FR" sz="1000" dirty="0">
                <a:latin typeface="Arial" panose="020B0604020202020204" pitchFamily="34" charset="0"/>
                <a:ea typeface="Calibri" panose="020F0502020204030204" pitchFamily="34" charset="0"/>
                <a:cs typeface="Arial" panose="020B0604020202020204" pitchFamily="34" charset="0"/>
              </a:rPr>
              <a:t> </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de Saint François-de-Sales.</a:t>
            </a: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sz="1000" dirty="0">
                <a:latin typeface="Arial" panose="020B0604020202020204" pitchFamily="34" charset="0"/>
                <a:ea typeface="Calibri" panose="020F0502020204030204" pitchFamily="34" charset="0"/>
                <a:cs typeface="Arial" panose="020B0604020202020204" pitchFamily="34" charset="0"/>
              </a:rPr>
              <a:t>Nous partagerons le verre de l’amitié à l’issue de la messe,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sur le parvis de l’église de Menthon</a:t>
            </a:r>
            <a:r>
              <a:rPr lang="fr-FR" altLang="fr-FR" sz="1000" dirty="0">
                <a:latin typeface="Arial" panose="020B0604020202020204" pitchFamily="34" charset="0"/>
                <a:ea typeface="Calibri" panose="020F0502020204030204" pitchFamily="34" charset="0"/>
                <a:cs typeface="Arial" panose="020B0604020202020204" pitchFamily="34" charset="0"/>
              </a:rPr>
              <a:t>.</a:t>
            </a:r>
            <a:endPar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C’est aussi l’occasion de lui offrir un </a:t>
            </a:r>
            <a:r>
              <a:rPr kumimoji="0" lang="fr-FR" altLang="fr-FR" sz="10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cadeau</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une cagnotte en ligne est ouverte pour vos dons : </a:t>
            </a:r>
            <a:r>
              <a:rPr kumimoji="0" lang="fr-FR" altLang="fr-FR" sz="10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hlinkClick r:id="rId5"/>
              </a:rPr>
              <a:t>https://www.leetchi.com/fr/c/nouveau-depart-pour-le-pere-thierry-mollard-notre-cure-depuis-10ans-1969688?utm_source=native&amp;utm_medium=social_sharing</a:t>
            </a:r>
            <a:endParaRPr lang="fr-FR" altLang="fr-FR" sz="1000" dirty="0">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0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Merci pour votre générosité.</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1000" dirty="0">
              <a:latin typeface="Arial MT"/>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effectLst/>
              <a:latin typeface="Arial" panose="020B0604020202020204" pitchFamily="34" charset="0"/>
              <a:ea typeface="Calibri" panose="020F0502020204030204" pitchFamily="34" charset="0"/>
            </a:endParaRPr>
          </a:p>
        </p:txBody>
      </p:sp>
      <p:pic>
        <p:nvPicPr>
          <p:cNvPr id="7" name="Image 6">
            <a:extLst>
              <a:ext uri="{FF2B5EF4-FFF2-40B4-BE49-F238E27FC236}">
                <a16:creationId xmlns:a16="http://schemas.microsoft.com/office/drawing/2014/main" xmlns="" id="{4DA7DD96-9279-F879-857A-A0D23903F01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50480" y="7753612"/>
            <a:ext cx="1760490" cy="115297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37783" y="8897689"/>
            <a:ext cx="7302674" cy="1621210"/>
          </a:xfrm>
          <a:prstGeom prst="rect">
            <a:avLst/>
          </a:prstGeom>
          <a:noFill/>
          <a:ln>
            <a:solidFill>
              <a:schemeClr val="accent6"/>
            </a:solidFill>
          </a:ln>
        </p:spPr>
        <p:txBody>
          <a:bodyPr wrap="square">
            <a:noAutofit/>
          </a:bodyPr>
          <a:lstStyle/>
          <a:p>
            <a:pPr algn="ctr"/>
            <a:r>
              <a:rPr lang="fr-FR" sz="1200" b="1" u="sng" dirty="0">
                <a:solidFill>
                  <a:schemeClr val="accent6"/>
                </a:solidFill>
                <a:latin typeface="Arial" panose="020B0604020202020204" pitchFamily="34" charset="0"/>
                <a:cs typeface="Arial" panose="020B0604020202020204" pitchFamily="34" charset="0"/>
              </a:rPr>
              <a:t>Contacts</a:t>
            </a:r>
          </a:p>
          <a:p>
            <a:pPr algn="ctr"/>
            <a:r>
              <a:rPr lang="fr-FR" sz="1100" b="1" dirty="0">
                <a:solidFill>
                  <a:schemeClr val="tx1"/>
                </a:solidFill>
                <a:latin typeface="Arial" panose="020B0604020202020204" pitchFamily="34" charset="0"/>
                <a:cs typeface="Arial" panose="020B0604020202020204" pitchFamily="34" charset="0"/>
              </a:rPr>
              <a:t>Père Thierry Mollard : 0616706882 -  mothy@laposte.net</a:t>
            </a:r>
          </a:p>
          <a:p>
            <a:pPr algn="ctr"/>
            <a:r>
              <a:rPr lang="fr-FR" sz="1100" b="1" dirty="0">
                <a:solidFill>
                  <a:schemeClr val="tx1"/>
                </a:solidFill>
                <a:latin typeface="Arial" panose="020B0604020202020204" pitchFamily="34" charset="0"/>
                <a:cs typeface="Arial" panose="020B0604020202020204" pitchFamily="34" charset="0"/>
              </a:rPr>
              <a:t>Père Stéphane </a:t>
            </a:r>
            <a:r>
              <a:rPr lang="fr-FR" sz="1100" b="1" dirty="0" err="1">
                <a:solidFill>
                  <a:schemeClr val="tx1"/>
                </a:solidFill>
                <a:latin typeface="Arial" panose="020B0604020202020204" pitchFamily="34" charset="0"/>
                <a:cs typeface="Arial" panose="020B0604020202020204" pitchFamily="34" charset="0"/>
              </a:rPr>
              <a:t>Raux</a:t>
            </a:r>
            <a:r>
              <a:rPr lang="fr-FR" sz="1100" b="1" dirty="0">
                <a:solidFill>
                  <a:schemeClr val="tx1"/>
                </a:solidFill>
                <a:latin typeface="Arial" panose="020B0604020202020204" pitchFamily="34" charset="0"/>
                <a:cs typeface="Arial" panose="020B0604020202020204" pitchFamily="34" charset="0"/>
              </a:rPr>
              <a:t> : 0624457877 - straux@laposte.net</a:t>
            </a:r>
          </a:p>
          <a:p>
            <a:pPr algn="ctr"/>
            <a:r>
              <a:rPr lang="fr-FR" sz="1100" b="1" dirty="0">
                <a:solidFill>
                  <a:schemeClr val="tx1"/>
                </a:solidFill>
                <a:latin typeface="Arial" panose="020B0604020202020204" pitchFamily="34" charset="0"/>
                <a:cs typeface="Arial" panose="020B0604020202020204" pitchFamily="34" charset="0"/>
              </a:rPr>
              <a:t>Père Maurice Riguet : 0785362758 - mauriceriguet0@gmail.com</a:t>
            </a:r>
          </a:p>
          <a:p>
            <a:pPr algn="ctr"/>
            <a:r>
              <a:rPr lang="fr-FR" sz="1100" b="1" dirty="0">
                <a:solidFill>
                  <a:schemeClr val="tx1"/>
                </a:solidFill>
                <a:latin typeface="Arial" panose="020B0604020202020204" pitchFamily="34" charset="0"/>
                <a:cs typeface="Arial" panose="020B0604020202020204" pitchFamily="34" charset="0"/>
              </a:rPr>
              <a:t>Père Olivier </a:t>
            </a:r>
            <a:r>
              <a:rPr lang="fr-FR" sz="1100" b="1" dirty="0" err="1">
                <a:solidFill>
                  <a:schemeClr val="tx1"/>
                </a:solidFill>
                <a:latin typeface="Arial" panose="020B0604020202020204" pitchFamily="34" charset="0"/>
                <a:cs typeface="Arial" panose="020B0604020202020204" pitchFamily="34" charset="0"/>
              </a:rPr>
              <a:t>Fleau</a:t>
            </a:r>
            <a:r>
              <a:rPr lang="fr-FR" sz="1100" b="1" dirty="0">
                <a:solidFill>
                  <a:schemeClr val="tx1"/>
                </a:solidFill>
                <a:latin typeface="Arial" panose="020B0604020202020204" pitchFamily="34" charset="0"/>
                <a:cs typeface="Arial" panose="020B0604020202020204" pitchFamily="34" charset="0"/>
              </a:rPr>
              <a:t> : 0663247313 - p.o.fleau@diocese-annecy.fr</a:t>
            </a:r>
          </a:p>
          <a:p>
            <a:pPr algn="ctr"/>
            <a:r>
              <a:rPr lang="fr-FR" sz="1100" b="1" dirty="0">
                <a:solidFill>
                  <a:schemeClr val="tx1"/>
                </a:solidFill>
                <a:latin typeface="Arial" panose="020B0604020202020204" pitchFamily="34" charset="0"/>
                <a:cs typeface="Arial" panose="020B0604020202020204" pitchFamily="34" charset="0"/>
              </a:rPr>
              <a:t>Père Bruno Lecoin : 0684814514 - </a:t>
            </a:r>
            <a:r>
              <a:rPr lang="fr-FR" sz="1100" b="1"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xmlns="" val="tx"/>
                    </a:ext>
                  </a:extLst>
                </a:hlinkClick>
              </a:rPr>
              <a:t>brunolecoin@yahoo.fr</a:t>
            </a:r>
            <a:endParaRPr lang="fr-FR" altLang="en-US" sz="1100" dirty="0">
              <a:latin typeface="Arial" panose="020B0604020202020204" pitchFamily="34" charset="0"/>
              <a:cs typeface="Arial" panose="020B0604020202020204" pitchFamily="34" charset="0"/>
            </a:endParaRPr>
          </a:p>
          <a:p>
            <a:pPr algn="ctr"/>
            <a:r>
              <a:rPr lang="fr-FR" altLang="en-US" sz="1100" b="1" dirty="0">
                <a:latin typeface="Arial" panose="020B0604020202020204" pitchFamily="34" charset="0"/>
                <a:cs typeface="Arial" panose="020B0604020202020204" pitchFamily="34" charset="0"/>
              </a:rPr>
              <a:t>Pour recevoir par mail l’écho de St Germain</a:t>
            </a:r>
            <a:r>
              <a:rPr lang="fr-FR" altLang="en-US" sz="1100" dirty="0">
                <a:latin typeface="Arial" panose="020B0604020202020204" pitchFamily="34" charset="0"/>
                <a:cs typeface="Arial" panose="020B0604020202020204" pitchFamily="34" charset="0"/>
              </a:rPr>
              <a:t>, s’inscrire sur le lien suivanthttps://www.diocese-annecy.fr/le-diocese/les-paroisses/paroisse-saint-germain-du-lac/newsletter/abonnes/abonne_edit?nl=newsletter-principale  </a:t>
            </a:r>
            <a:endParaRPr lang="fr-FR" sz="1100" b="1" dirty="0">
              <a:latin typeface="Arial" panose="020B0604020202020204" pitchFamily="34" charset="0"/>
              <a:cs typeface="Arial" panose="020B0604020202020204" pitchFamily="34" charset="0"/>
            </a:endParaRPr>
          </a:p>
          <a:p>
            <a:pPr algn="ctr"/>
            <a:endParaRPr lang="fr-FR" sz="1100" b="1" dirty="0">
              <a:solidFill>
                <a:schemeClr val="tx1"/>
              </a:solidFill>
              <a:latin typeface="Arial" panose="020B0604020202020204" pitchFamily="34" charset="0"/>
              <a:cs typeface="Arial" panose="020B0604020202020204" pitchFamily="34" charset="0"/>
            </a:endParaRPr>
          </a:p>
          <a:p>
            <a:pPr algn="ctr"/>
            <a:endParaRPr lang="fr-FR" sz="1100" b="1" dirty="0">
              <a:solidFill>
                <a:schemeClr val="tx1"/>
              </a:solidFill>
              <a:latin typeface="Arial" panose="020B0604020202020204" pitchFamily="34" charset="0"/>
              <a:cs typeface="Arial" panose="020B0604020202020204" pitchFamily="34" charset="0"/>
            </a:endParaRPr>
          </a:p>
          <a:p>
            <a:pPr algn="ctr"/>
            <a:endParaRPr lang="fr-FR" sz="1000" b="1" dirty="0">
              <a:solidFill>
                <a:schemeClr val="tx1"/>
              </a:solidFill>
              <a:latin typeface="Arial" panose="020B0604020202020204" pitchFamily="34" charset="0"/>
              <a:cs typeface="Arial" panose="020B0604020202020204" pitchFamily="34" charset="0"/>
            </a:endParaRPr>
          </a:p>
          <a:p>
            <a:pPr algn="ctr"/>
            <a:endParaRPr lang="fr-FR" sz="1000" b="1" dirty="0">
              <a:solidFill>
                <a:schemeClr val="tx1"/>
              </a:solidFill>
              <a:latin typeface="Arial" panose="020B0604020202020204" pitchFamily="34" charset="0"/>
              <a:cs typeface="Arial" panose="020B0604020202020204" pitchFamily="34" charset="0"/>
            </a:endParaRPr>
          </a:p>
        </p:txBody>
      </p:sp>
      <p:pic>
        <p:nvPicPr>
          <p:cNvPr id="19" name="Image 18"/>
          <p:cNvPicPr/>
          <p:nvPr/>
        </p:nvPicPr>
        <p:blipFill>
          <a:blip r:embed="rId3"/>
          <a:stretch>
            <a:fillRect/>
          </a:stretch>
        </p:blipFill>
        <p:spPr>
          <a:xfrm>
            <a:off x="-8308477" y="120015"/>
            <a:ext cx="965835" cy="725170"/>
          </a:xfrm>
          <a:prstGeom prst="rect">
            <a:avLst/>
          </a:prstGeom>
        </p:spPr>
      </p:pic>
      <p:sp>
        <p:nvSpPr>
          <p:cNvPr id="3" name="Rectangle 2">
            <a:extLst>
              <a:ext uri="{FF2B5EF4-FFF2-40B4-BE49-F238E27FC236}">
                <a16:creationId xmlns:a16="http://schemas.microsoft.com/office/drawing/2014/main" xmlns="" id="{EC8EE5A9-C22F-7C8C-2EFF-267B00FB389A}"/>
              </a:ext>
            </a:extLst>
          </p:cNvPr>
          <p:cNvSpPr>
            <a:spLocks noChangeArrowheads="1"/>
          </p:cNvSpPr>
          <p:nvPr/>
        </p:nvSpPr>
        <p:spPr bwMode="auto">
          <a:xfrm>
            <a:off x="-7244216" y="1385513"/>
            <a:ext cx="574792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sp>
        <p:nvSpPr>
          <p:cNvPr id="6" name="object 10">
            <a:extLst>
              <a:ext uri="{FF2B5EF4-FFF2-40B4-BE49-F238E27FC236}">
                <a16:creationId xmlns:a16="http://schemas.microsoft.com/office/drawing/2014/main" xmlns="" id="{7D19530B-5FFE-EF7D-D694-87AB51DD1DA2}"/>
              </a:ext>
            </a:extLst>
          </p:cNvPr>
          <p:cNvSpPr txBox="1"/>
          <p:nvPr/>
        </p:nvSpPr>
        <p:spPr>
          <a:xfrm>
            <a:off x="137783" y="6914112"/>
            <a:ext cx="7302674" cy="1027204"/>
          </a:xfrm>
          <a:prstGeom prst="rect">
            <a:avLst/>
          </a:prstGeom>
          <a:ln w="9144">
            <a:solidFill>
              <a:schemeClr val="accent6"/>
            </a:solidFill>
          </a:ln>
        </p:spPr>
        <p:txBody>
          <a:bodyPr vert="horz" wrap="square" lIns="0" tIns="41910" rIns="0" bIns="0" rtlCol="0">
            <a:spAutoFit/>
          </a:bodyPr>
          <a:lstStyle/>
          <a:p>
            <a:pPr algn="ctr"/>
            <a:r>
              <a:rPr lang="fr-FR" sz="1200" dirty="0">
                <a:solidFill>
                  <a:schemeClr val="accent6"/>
                </a:solidFill>
                <a:latin typeface="Arial" panose="020B0604020202020204" pitchFamily="34" charset="0"/>
                <a:cs typeface="Arial" panose="020B0604020202020204" pitchFamily="34" charset="0"/>
              </a:rPr>
              <a:t>Cette semaine, les messes seront dites pour les défunts de la paroisse : </a:t>
            </a:r>
          </a:p>
          <a:p>
            <a:pPr algn="ctr"/>
            <a:endParaRPr lang="fr-FR" sz="1200" dirty="0">
              <a:solidFill>
                <a:schemeClr val="accent6"/>
              </a:solidFill>
              <a:latin typeface="Arial" panose="020B0604020202020204" pitchFamily="34" charset="0"/>
              <a:cs typeface="Arial" panose="020B0604020202020204" pitchFamily="34" charset="0"/>
            </a:endParaRPr>
          </a:p>
          <a:p>
            <a:pPr marL="90488"/>
            <a:r>
              <a:rPr lang="fr-FR" sz="1000" dirty="0">
                <a:solidFill>
                  <a:schemeClr val="accent1"/>
                </a:solidFill>
                <a:latin typeface="Arial" panose="020B0604020202020204" pitchFamily="34" charset="0"/>
                <a:cs typeface="Arial" panose="020B0604020202020204" pitchFamily="34" charset="0"/>
              </a:rPr>
              <a:t>Lundi 1er à Alex : </a:t>
            </a:r>
            <a:r>
              <a:rPr lang="fr-FR" sz="1000" b="1" dirty="0">
                <a:solidFill>
                  <a:schemeClr val="accent1"/>
                </a:solidFill>
                <a:latin typeface="Arial" panose="020B0604020202020204" pitchFamily="34" charset="0"/>
                <a:cs typeface="Arial" panose="020B0604020202020204" pitchFamily="34" charset="0"/>
              </a:rPr>
              <a:t>Simone BOLLARD </a:t>
            </a:r>
            <a:r>
              <a:rPr lang="fr-FR" sz="1000" b="1" dirty="0">
                <a:latin typeface="Arial" panose="020B0604020202020204" pitchFamily="34" charset="0"/>
                <a:cs typeface="Arial" panose="020B0604020202020204" pitchFamily="34" charset="0"/>
              </a:rPr>
              <a:t>-</a:t>
            </a:r>
            <a:r>
              <a:rPr lang="fr-FR" sz="1000" b="1" dirty="0">
                <a:solidFill>
                  <a:schemeClr val="accent6"/>
                </a:solidFill>
                <a:latin typeface="Arial" panose="020B0604020202020204" pitchFamily="34" charset="0"/>
                <a:cs typeface="Arial" panose="020B0604020202020204" pitchFamily="34" charset="0"/>
              </a:rPr>
              <a:t> </a:t>
            </a:r>
            <a:r>
              <a:rPr lang="fr-FR" sz="1000" dirty="0">
                <a:solidFill>
                  <a:schemeClr val="accent6"/>
                </a:solidFill>
                <a:latin typeface="Arial" panose="020B0604020202020204" pitchFamily="34" charset="0"/>
                <a:cs typeface="Arial" panose="020B0604020202020204" pitchFamily="34" charset="0"/>
              </a:rPr>
              <a:t>Mardi 2 à </a:t>
            </a:r>
            <a:r>
              <a:rPr lang="fr-FR" sz="1000" dirty="0" err="1">
                <a:solidFill>
                  <a:schemeClr val="accent6"/>
                </a:solidFill>
                <a:latin typeface="Arial" panose="020B0604020202020204" pitchFamily="34" charset="0"/>
                <a:cs typeface="Arial" panose="020B0604020202020204" pitchFamily="34" charset="0"/>
              </a:rPr>
              <a:t>Menthon</a:t>
            </a:r>
            <a:r>
              <a:rPr lang="fr-FR" sz="1000" dirty="0">
                <a:solidFill>
                  <a:schemeClr val="accent6"/>
                </a:solidFill>
                <a:latin typeface="Arial" panose="020B0604020202020204" pitchFamily="34" charset="0"/>
                <a:cs typeface="Arial" panose="020B0604020202020204" pitchFamily="34" charset="0"/>
              </a:rPr>
              <a:t> : </a:t>
            </a:r>
            <a:r>
              <a:rPr lang="fr-FR" sz="1000" b="1" dirty="0">
                <a:solidFill>
                  <a:schemeClr val="accent6"/>
                </a:solidFill>
                <a:latin typeface="Arial" panose="020B0604020202020204" pitchFamily="34" charset="0"/>
                <a:cs typeface="Arial" panose="020B0604020202020204" pitchFamily="34" charset="0"/>
              </a:rPr>
              <a:t>Stéphane DODENS et sa famille </a:t>
            </a:r>
            <a:r>
              <a:rPr lang="fr-FR" sz="1000" b="1" dirty="0">
                <a:latin typeface="Arial" panose="020B0604020202020204" pitchFamily="34" charset="0"/>
                <a:cs typeface="Arial" panose="020B0604020202020204" pitchFamily="34" charset="0"/>
              </a:rPr>
              <a:t>- </a:t>
            </a:r>
            <a:r>
              <a:rPr lang="fr-FR" sz="1000" dirty="0">
                <a:solidFill>
                  <a:schemeClr val="accent1"/>
                </a:solidFill>
                <a:latin typeface="Arial" panose="020B0604020202020204" pitchFamily="34" charset="0"/>
                <a:cs typeface="Arial" panose="020B0604020202020204" pitchFamily="34" charset="0"/>
              </a:rPr>
              <a:t>Mercredi 3 à Veyrier : </a:t>
            </a:r>
            <a:r>
              <a:rPr lang="fr-FR" sz="1000" b="1" dirty="0">
                <a:solidFill>
                  <a:schemeClr val="accent1"/>
                </a:solidFill>
                <a:latin typeface="Arial" panose="020B0604020202020204" pitchFamily="34" charset="0"/>
                <a:cs typeface="Arial" panose="020B0604020202020204" pitchFamily="34" charset="0"/>
              </a:rPr>
              <a:t>Philippe  FEVRE / Sylvie LACOMBE - </a:t>
            </a:r>
            <a:r>
              <a:rPr lang="fr-FR" sz="1000" dirty="0">
                <a:solidFill>
                  <a:schemeClr val="accent6"/>
                </a:solidFill>
                <a:latin typeface="Arial" panose="020B0604020202020204" pitchFamily="34" charset="0"/>
                <a:cs typeface="Arial" panose="020B0604020202020204" pitchFamily="34" charset="0"/>
              </a:rPr>
              <a:t>Jeudi 4 à St-Germain : </a:t>
            </a:r>
            <a:r>
              <a:rPr lang="fr-FR" sz="1000" b="1" dirty="0">
                <a:solidFill>
                  <a:schemeClr val="accent6"/>
                </a:solidFill>
                <a:latin typeface="Arial" panose="020B0604020202020204" pitchFamily="34" charset="0"/>
                <a:cs typeface="Arial" panose="020B0604020202020204" pitchFamily="34" charset="0"/>
              </a:rPr>
              <a:t>Pierre CHEDRU </a:t>
            </a:r>
            <a:r>
              <a:rPr lang="fr-FR" sz="1000" b="1" dirty="0">
                <a:latin typeface="Arial" panose="020B0604020202020204" pitchFamily="34" charset="0"/>
                <a:cs typeface="Arial" panose="020B0604020202020204" pitchFamily="34" charset="0"/>
              </a:rPr>
              <a:t>-</a:t>
            </a:r>
            <a:r>
              <a:rPr lang="fr-FR" sz="1000" b="1" dirty="0">
                <a:solidFill>
                  <a:schemeClr val="accent1"/>
                </a:solidFill>
                <a:latin typeface="Arial" panose="020B0604020202020204" pitchFamily="34" charset="0"/>
                <a:cs typeface="Arial" panose="020B0604020202020204" pitchFamily="34" charset="0"/>
              </a:rPr>
              <a:t> </a:t>
            </a:r>
            <a:r>
              <a:rPr lang="fr-FR" sz="1000" dirty="0">
                <a:solidFill>
                  <a:schemeClr val="accent1"/>
                </a:solidFill>
                <a:latin typeface="Arial" panose="020B0604020202020204" pitchFamily="34" charset="0"/>
                <a:cs typeface="Arial" panose="020B0604020202020204" pitchFamily="34" charset="0"/>
              </a:rPr>
              <a:t>Vendredi 5 à Bluffy : </a:t>
            </a:r>
            <a:r>
              <a:rPr lang="fr-FR" sz="1000" b="1" dirty="0">
                <a:solidFill>
                  <a:schemeClr val="accent1"/>
                </a:solidFill>
                <a:latin typeface="Arial" panose="020B0604020202020204" pitchFamily="34" charset="0"/>
                <a:cs typeface="Arial" panose="020B0604020202020204" pitchFamily="34" charset="0"/>
              </a:rPr>
              <a:t>Victorine &amp; Lucien TAVERNIER et  Léon &amp; Victorine GRIS. </a:t>
            </a:r>
            <a:r>
              <a:rPr lang="fr-FR" sz="1000" b="1" dirty="0">
                <a:latin typeface="Arial" panose="020B0604020202020204" pitchFamily="34" charset="0"/>
                <a:cs typeface="Arial" panose="020B0604020202020204" pitchFamily="34" charset="0"/>
              </a:rPr>
              <a:t>Ils sont également dans nos prières lors des messes de ce week-end.</a:t>
            </a:r>
            <a:endParaRPr lang="fr-FR" sz="1000" dirty="0">
              <a:latin typeface="Arial" panose="020B0604020202020204" pitchFamily="34" charset="0"/>
              <a:cs typeface="Arial" panose="020B0604020202020204" pitchFamily="34" charset="0"/>
            </a:endParaRPr>
          </a:p>
          <a:p>
            <a:endParaRPr sz="1000" dirty="0">
              <a:latin typeface="Arial" panose="020B0604020202020204" pitchFamily="34" charset="0"/>
              <a:cs typeface="Arial" panose="020B0604020202020204" pitchFamily="34" charset="0"/>
            </a:endParaRPr>
          </a:p>
        </p:txBody>
      </p:sp>
      <p:sp>
        <p:nvSpPr>
          <p:cNvPr id="8" name="object 9">
            <a:extLst>
              <a:ext uri="{FF2B5EF4-FFF2-40B4-BE49-F238E27FC236}">
                <a16:creationId xmlns:a16="http://schemas.microsoft.com/office/drawing/2014/main" xmlns="" id="{84F5F7A8-ACC9-2594-8679-C8820A3366A6}"/>
              </a:ext>
            </a:extLst>
          </p:cNvPr>
          <p:cNvSpPr txBox="1"/>
          <p:nvPr/>
        </p:nvSpPr>
        <p:spPr>
          <a:xfrm>
            <a:off x="137786" y="8024136"/>
            <a:ext cx="7302674" cy="804707"/>
          </a:xfrm>
          <a:prstGeom prst="rect">
            <a:avLst/>
          </a:prstGeom>
          <a:ln w="9144">
            <a:solidFill>
              <a:srgbClr val="A9D18E"/>
            </a:solidFill>
          </a:ln>
        </p:spPr>
        <p:txBody>
          <a:bodyPr vert="horz" wrap="square" lIns="0" tIns="42545" rIns="0" bIns="0" rtlCol="0">
            <a:spAutoFit/>
          </a:bodyPr>
          <a:lstStyle/>
          <a:p>
            <a:pPr algn="ctr">
              <a:lnSpc>
                <a:spcPct val="100000"/>
              </a:lnSpc>
              <a:spcBef>
                <a:spcPts val="335"/>
              </a:spcBef>
            </a:pPr>
            <a:r>
              <a:rPr sz="1200" b="1" dirty="0">
                <a:solidFill>
                  <a:srgbClr val="6FAD46"/>
                </a:solidFill>
                <a:latin typeface="Arial"/>
                <a:cs typeface="Arial"/>
              </a:rPr>
              <a:t>Carnet</a:t>
            </a:r>
            <a:r>
              <a:rPr sz="1200" b="1" spc="-30" dirty="0">
                <a:solidFill>
                  <a:srgbClr val="6FAD46"/>
                </a:solidFill>
                <a:latin typeface="Arial"/>
                <a:cs typeface="Arial"/>
              </a:rPr>
              <a:t> </a:t>
            </a:r>
            <a:r>
              <a:rPr sz="1200" b="1" dirty="0" err="1">
                <a:solidFill>
                  <a:srgbClr val="6FAD46"/>
                </a:solidFill>
                <a:latin typeface="Arial"/>
                <a:cs typeface="Arial"/>
              </a:rPr>
              <a:t>paroissial</a:t>
            </a:r>
            <a:r>
              <a:rPr sz="1200" b="1" spc="-20" dirty="0">
                <a:solidFill>
                  <a:srgbClr val="6FAD46"/>
                </a:solidFill>
                <a:latin typeface="Arial"/>
                <a:cs typeface="Arial"/>
              </a:rPr>
              <a:t> </a:t>
            </a:r>
            <a:endParaRPr lang="fr-FR" sz="1200" b="1" spc="-20" dirty="0">
              <a:solidFill>
                <a:srgbClr val="6FAD46"/>
              </a:solidFill>
              <a:latin typeface="Arial"/>
              <a:cs typeface="Arial"/>
            </a:endParaRPr>
          </a:p>
          <a:p>
            <a:pPr algn="ctr">
              <a:lnSpc>
                <a:spcPct val="100000"/>
              </a:lnSpc>
              <a:spcBef>
                <a:spcPts val="335"/>
              </a:spcBef>
            </a:pPr>
            <a:r>
              <a:rPr sz="1000" b="1" dirty="0" err="1">
                <a:solidFill>
                  <a:schemeClr val="accent6"/>
                </a:solidFill>
                <a:latin typeface="Arial" panose="020B0604020202020204" pitchFamily="34" charset="0"/>
                <a:cs typeface="Arial" panose="020B0604020202020204" pitchFamily="34" charset="0"/>
              </a:rPr>
              <a:t>Baptême</a:t>
            </a:r>
            <a:r>
              <a:rPr lang="fr-FR" sz="1000" b="1" dirty="0">
                <a:solidFill>
                  <a:schemeClr val="accent6"/>
                </a:solidFill>
                <a:latin typeface="Arial" panose="020B0604020202020204" pitchFamily="34" charset="0"/>
                <a:cs typeface="Arial" panose="020B0604020202020204" pitchFamily="34" charset="0"/>
              </a:rPr>
              <a:t>s</a:t>
            </a:r>
            <a:r>
              <a:rPr sz="1000" b="1" spc="-25" dirty="0">
                <a:solidFill>
                  <a:schemeClr val="accent6"/>
                </a:solidFill>
                <a:latin typeface="Arial" panose="020B0604020202020204" pitchFamily="34" charset="0"/>
                <a:cs typeface="Arial" panose="020B0604020202020204" pitchFamily="34" charset="0"/>
              </a:rPr>
              <a:t> </a:t>
            </a:r>
            <a:r>
              <a:rPr lang="fr-FR" sz="1000" b="1" spc="-25" dirty="0">
                <a:solidFill>
                  <a:schemeClr val="accent3"/>
                </a:solidFill>
                <a:latin typeface="Arial" panose="020B0604020202020204" pitchFamily="34" charset="0"/>
                <a:cs typeface="Arial" panose="020B0604020202020204" pitchFamily="34" charset="0"/>
              </a:rPr>
              <a:t>: </a:t>
            </a:r>
            <a:r>
              <a:rPr lang="fr-FR" sz="1000" dirty="0">
                <a:latin typeface="Arial" panose="020B0604020202020204" pitchFamily="34" charset="0"/>
                <a:cs typeface="Arial" panose="020B0604020202020204" pitchFamily="34" charset="0"/>
              </a:rPr>
              <a:t>Marius CLARET – samedi 30 août à 10h30 à St Germain </a:t>
            </a:r>
          </a:p>
          <a:p>
            <a:pPr algn="ctr">
              <a:lnSpc>
                <a:spcPct val="100000"/>
              </a:lnSpc>
              <a:spcBef>
                <a:spcPts val="335"/>
              </a:spcBef>
            </a:pPr>
            <a:r>
              <a:rPr lang="fr-FR" sz="1000" dirty="0">
                <a:latin typeface="Arial" panose="020B0604020202020204" pitchFamily="34" charset="0"/>
                <a:cs typeface="Arial" panose="020B0604020202020204" pitchFamily="34" charset="0"/>
              </a:rPr>
              <a:t>et Léopold GINDRE dimanche 31 août à 11h30 à Menthon </a:t>
            </a:r>
          </a:p>
          <a:p>
            <a:pPr algn="ctr">
              <a:lnSpc>
                <a:spcPct val="100000"/>
              </a:lnSpc>
              <a:spcBef>
                <a:spcPts val="335"/>
              </a:spcBef>
            </a:pPr>
            <a:r>
              <a:rPr sz="1000" b="1" dirty="0">
                <a:solidFill>
                  <a:schemeClr val="accent6"/>
                </a:solidFill>
                <a:latin typeface="Arial" panose="020B0604020202020204" pitchFamily="34" charset="0"/>
                <a:cs typeface="Arial" panose="020B0604020202020204" pitchFamily="34" charset="0"/>
              </a:rPr>
              <a:t>Mariage</a:t>
            </a:r>
            <a:r>
              <a:rPr sz="1000" b="1" spc="-50" dirty="0">
                <a:solidFill>
                  <a:schemeClr val="accent6"/>
                </a:solidFill>
                <a:latin typeface="Arial" panose="020B0604020202020204" pitchFamily="34" charset="0"/>
                <a:cs typeface="Arial" panose="020B0604020202020204" pitchFamily="34" charset="0"/>
              </a:rPr>
              <a:t> </a:t>
            </a:r>
            <a:r>
              <a:rPr lang="fr-FR" sz="1000" b="1" spc="-50" dirty="0">
                <a:solidFill>
                  <a:schemeClr val="accent3"/>
                </a:solidFill>
                <a:latin typeface="Arial" panose="020B0604020202020204" pitchFamily="34" charset="0"/>
                <a:cs typeface="Arial" panose="020B0604020202020204" pitchFamily="34" charset="0"/>
              </a:rPr>
              <a:t>: </a:t>
            </a:r>
            <a:r>
              <a:rPr lang="fr-FR" sz="1000" spc="-50" dirty="0">
                <a:solidFill>
                  <a:schemeClr val="tx1"/>
                </a:solidFill>
                <a:latin typeface="Arial" panose="020B0604020202020204" pitchFamily="34" charset="0"/>
                <a:cs typeface="Arial" panose="020B0604020202020204" pitchFamily="34" charset="0"/>
              </a:rPr>
              <a:t>Morgane BOILEAU et Baptiste RAMA samedi 30 août à 15h à St Germain</a:t>
            </a:r>
            <a:endParaRPr sz="1000"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xmlns="" id="{A7DFAAF2-E3B2-65D0-458E-29866CD38CEA}"/>
              </a:ext>
            </a:extLst>
          </p:cNvPr>
          <p:cNvSpPr/>
          <p:nvPr/>
        </p:nvSpPr>
        <p:spPr>
          <a:xfrm>
            <a:off x="137783" y="1132938"/>
            <a:ext cx="2982193" cy="815608"/>
          </a:xfrm>
          <a:prstGeom prst="rect">
            <a:avLst/>
          </a:prstGeom>
          <a:ln>
            <a:solidFill>
              <a:schemeClr val="accent6"/>
            </a:solidFill>
          </a:ln>
        </p:spPr>
        <p:txBody>
          <a:bodyPr wrap="square">
            <a:spAutoFit/>
          </a:bodyPr>
          <a:lstStyle/>
          <a:p>
            <a:pPr algn="ctr">
              <a:spcBef>
                <a:spcPts val="320"/>
              </a:spcBef>
            </a:pPr>
            <a:r>
              <a:rPr lang="fr-FR" sz="1200" b="1" dirty="0">
                <a:solidFill>
                  <a:schemeClr val="accent6"/>
                </a:solidFill>
                <a:latin typeface="Arial MT"/>
                <a:cs typeface="Arial MT"/>
              </a:rPr>
              <a:t>Inscriptions</a:t>
            </a:r>
            <a:r>
              <a:rPr lang="fr-FR" sz="1200" b="1" spc="-40" dirty="0">
                <a:solidFill>
                  <a:schemeClr val="accent6"/>
                </a:solidFill>
                <a:latin typeface="Arial MT"/>
                <a:cs typeface="Arial MT"/>
              </a:rPr>
              <a:t> </a:t>
            </a:r>
            <a:r>
              <a:rPr lang="fr-FR" sz="1200" b="1" dirty="0">
                <a:solidFill>
                  <a:schemeClr val="accent6"/>
                </a:solidFill>
                <a:latin typeface="Arial MT"/>
                <a:cs typeface="Arial MT"/>
              </a:rPr>
              <a:t>caté/aumônerie</a:t>
            </a:r>
            <a:endParaRPr lang="fr-FR" sz="1200" b="1" spc="-45" dirty="0">
              <a:solidFill>
                <a:schemeClr val="accent6"/>
              </a:solidFill>
              <a:latin typeface="Arial MT"/>
              <a:cs typeface="Arial MT"/>
            </a:endParaRPr>
          </a:p>
          <a:p>
            <a:pPr algn="ctr">
              <a:lnSpc>
                <a:spcPct val="100000"/>
              </a:lnSpc>
              <a:spcBef>
                <a:spcPts val="320"/>
              </a:spcBef>
            </a:pPr>
            <a:r>
              <a:rPr lang="fr-FR" sz="1050" b="1" dirty="0">
                <a:solidFill>
                  <a:schemeClr val="tx1"/>
                </a:solidFill>
                <a:latin typeface="Arial"/>
                <a:cs typeface="Arial"/>
              </a:rPr>
              <a:t>Vendredi</a:t>
            </a:r>
            <a:r>
              <a:rPr lang="fr-FR" sz="1050" b="1" spc="-30" dirty="0">
                <a:solidFill>
                  <a:schemeClr val="tx1"/>
                </a:solidFill>
                <a:latin typeface="Arial"/>
                <a:cs typeface="Arial"/>
              </a:rPr>
              <a:t> </a:t>
            </a:r>
            <a:r>
              <a:rPr lang="fr-FR" sz="1050" b="1" dirty="0">
                <a:solidFill>
                  <a:schemeClr val="tx1"/>
                </a:solidFill>
                <a:latin typeface="Arial"/>
                <a:cs typeface="Arial"/>
              </a:rPr>
              <a:t>5</a:t>
            </a:r>
            <a:r>
              <a:rPr lang="fr-FR" sz="1050" b="1" spc="-25" dirty="0">
                <a:solidFill>
                  <a:schemeClr val="tx1"/>
                </a:solidFill>
                <a:latin typeface="Arial"/>
                <a:cs typeface="Arial"/>
              </a:rPr>
              <a:t> </a:t>
            </a:r>
            <a:r>
              <a:rPr lang="fr-FR" sz="1050" b="1" dirty="0">
                <a:solidFill>
                  <a:schemeClr val="tx1"/>
                </a:solidFill>
                <a:latin typeface="Arial"/>
                <a:cs typeface="Arial"/>
              </a:rPr>
              <a:t>septembre</a:t>
            </a:r>
            <a:r>
              <a:rPr lang="fr-FR" sz="1050" b="1" spc="-55" dirty="0">
                <a:solidFill>
                  <a:schemeClr val="tx1"/>
                </a:solidFill>
                <a:latin typeface="Arial"/>
                <a:cs typeface="Arial"/>
              </a:rPr>
              <a:t> </a:t>
            </a:r>
            <a:r>
              <a:rPr lang="fr-FR" sz="1050" b="1" dirty="0">
                <a:solidFill>
                  <a:schemeClr val="tx1"/>
                </a:solidFill>
                <a:latin typeface="Arial"/>
                <a:cs typeface="Arial"/>
              </a:rPr>
              <a:t>à</a:t>
            </a:r>
            <a:r>
              <a:rPr lang="fr-FR" sz="1050" b="1" spc="-15" dirty="0">
                <a:solidFill>
                  <a:schemeClr val="tx1"/>
                </a:solidFill>
                <a:latin typeface="Arial"/>
                <a:cs typeface="Arial"/>
              </a:rPr>
              <a:t> </a:t>
            </a:r>
            <a:r>
              <a:rPr lang="fr-FR" sz="1050" b="1" dirty="0">
                <a:solidFill>
                  <a:schemeClr val="tx1"/>
                </a:solidFill>
                <a:latin typeface="Arial"/>
                <a:cs typeface="Arial"/>
              </a:rPr>
              <a:t>19h</a:t>
            </a:r>
            <a:r>
              <a:rPr lang="fr-FR" sz="1050" b="1" spc="-35" dirty="0">
                <a:solidFill>
                  <a:schemeClr val="tx1"/>
                </a:solidFill>
                <a:latin typeface="Arial"/>
                <a:cs typeface="Arial"/>
              </a:rPr>
              <a:t> </a:t>
            </a:r>
            <a:r>
              <a:rPr lang="fr-FR" sz="1050" b="1" dirty="0">
                <a:solidFill>
                  <a:schemeClr val="tx1"/>
                </a:solidFill>
                <a:latin typeface="Arial"/>
                <a:cs typeface="Arial"/>
              </a:rPr>
              <a:t>à</a:t>
            </a:r>
            <a:r>
              <a:rPr lang="fr-FR" sz="1050" b="1" spc="-25" dirty="0">
                <a:solidFill>
                  <a:schemeClr val="tx1"/>
                </a:solidFill>
                <a:latin typeface="Arial"/>
                <a:cs typeface="Arial"/>
              </a:rPr>
              <a:t> </a:t>
            </a:r>
            <a:r>
              <a:rPr lang="fr-FR" sz="1050" b="1" spc="-10" dirty="0">
                <a:solidFill>
                  <a:schemeClr val="tx1"/>
                </a:solidFill>
                <a:latin typeface="Arial"/>
                <a:cs typeface="Arial"/>
              </a:rPr>
              <a:t>Menthon</a:t>
            </a:r>
            <a:endParaRPr lang="fr-FR" sz="1050" b="1" dirty="0">
              <a:solidFill>
                <a:schemeClr val="tx1"/>
              </a:solidFill>
              <a:latin typeface="Arial"/>
              <a:cs typeface="Arial"/>
            </a:endParaRPr>
          </a:p>
          <a:p>
            <a:pPr algn="ctr">
              <a:lnSpc>
                <a:spcPct val="100000"/>
              </a:lnSpc>
              <a:spcBef>
                <a:spcPts val="10"/>
              </a:spcBef>
            </a:pPr>
            <a:r>
              <a:rPr lang="fr-FR" sz="1100" dirty="0">
                <a:latin typeface="Arial MT"/>
                <a:cs typeface="Arial MT"/>
              </a:rPr>
              <a:t>suivi</a:t>
            </a:r>
            <a:r>
              <a:rPr lang="fr-FR" sz="1100" spc="-10" dirty="0">
                <a:latin typeface="Arial MT"/>
                <a:cs typeface="Arial MT"/>
              </a:rPr>
              <a:t> </a:t>
            </a:r>
            <a:r>
              <a:rPr lang="fr-FR" sz="1100" dirty="0">
                <a:latin typeface="Arial MT"/>
                <a:cs typeface="Arial MT"/>
              </a:rPr>
              <a:t>d’un</a:t>
            </a:r>
            <a:r>
              <a:rPr lang="fr-FR" sz="1100" spc="-20" dirty="0">
                <a:latin typeface="Arial MT"/>
                <a:cs typeface="Arial MT"/>
              </a:rPr>
              <a:t> </a:t>
            </a:r>
            <a:r>
              <a:rPr lang="fr-FR" sz="1100" spc="-10" dirty="0">
                <a:latin typeface="Arial MT"/>
                <a:cs typeface="Arial MT"/>
              </a:rPr>
              <a:t>apéritif </a:t>
            </a:r>
            <a:r>
              <a:rPr lang="fr-FR" sz="1100" dirty="0">
                <a:latin typeface="Arial MT"/>
                <a:cs typeface="Arial MT"/>
              </a:rPr>
              <a:t>(dans</a:t>
            </a:r>
            <a:r>
              <a:rPr lang="fr-FR" sz="1100" spc="-35" dirty="0">
                <a:latin typeface="Arial MT"/>
                <a:cs typeface="Arial MT"/>
              </a:rPr>
              <a:t> </a:t>
            </a:r>
            <a:r>
              <a:rPr lang="fr-FR" sz="1100" dirty="0">
                <a:latin typeface="Arial MT"/>
                <a:cs typeface="Arial MT"/>
              </a:rPr>
              <a:t>les</a:t>
            </a:r>
            <a:r>
              <a:rPr lang="fr-FR" sz="1100" spc="-15" dirty="0">
                <a:latin typeface="Arial MT"/>
                <a:cs typeface="Arial MT"/>
              </a:rPr>
              <a:t> </a:t>
            </a:r>
            <a:r>
              <a:rPr lang="fr-FR" sz="1100" dirty="0">
                <a:latin typeface="Arial MT"/>
                <a:cs typeface="Arial MT"/>
              </a:rPr>
              <a:t>salles caté</a:t>
            </a:r>
            <a:r>
              <a:rPr lang="fr-FR" sz="1100" spc="-25" dirty="0">
                <a:latin typeface="Arial MT"/>
                <a:cs typeface="Arial MT"/>
              </a:rPr>
              <a:t> </a:t>
            </a:r>
            <a:r>
              <a:rPr lang="fr-FR" sz="1100" dirty="0">
                <a:latin typeface="Arial MT"/>
                <a:cs typeface="Arial MT"/>
              </a:rPr>
              <a:t>à</a:t>
            </a:r>
            <a:r>
              <a:rPr lang="fr-FR" sz="1100" spc="-35" dirty="0">
                <a:latin typeface="Arial MT"/>
                <a:cs typeface="Arial MT"/>
              </a:rPr>
              <a:t> </a:t>
            </a:r>
            <a:r>
              <a:rPr lang="fr-FR" sz="1100" dirty="0">
                <a:latin typeface="Arial MT"/>
                <a:cs typeface="Arial MT"/>
              </a:rPr>
              <a:t>droite</a:t>
            </a:r>
            <a:r>
              <a:rPr lang="fr-FR" sz="1100" spc="-15" dirty="0">
                <a:latin typeface="Arial MT"/>
                <a:cs typeface="Arial MT"/>
              </a:rPr>
              <a:t> </a:t>
            </a:r>
            <a:r>
              <a:rPr lang="fr-FR" sz="1100" dirty="0">
                <a:latin typeface="Arial MT"/>
                <a:cs typeface="Arial MT"/>
              </a:rPr>
              <a:t>de</a:t>
            </a:r>
            <a:r>
              <a:rPr lang="fr-FR" sz="1100" spc="-35" dirty="0">
                <a:latin typeface="Arial MT"/>
                <a:cs typeface="Arial MT"/>
              </a:rPr>
              <a:t> </a:t>
            </a:r>
            <a:r>
              <a:rPr lang="fr-FR" sz="1100" spc="-10" dirty="0">
                <a:latin typeface="Arial MT"/>
                <a:cs typeface="Arial MT"/>
              </a:rPr>
              <a:t>l’église</a:t>
            </a:r>
            <a:r>
              <a:rPr lang="fr-FR" sz="900" spc="-10" dirty="0">
                <a:latin typeface="Arial MT"/>
                <a:cs typeface="Arial MT"/>
              </a:rPr>
              <a:t>)</a:t>
            </a:r>
            <a:endParaRPr lang="fr-FR" sz="900" dirty="0">
              <a:latin typeface="Arial MT"/>
              <a:cs typeface="Arial MT"/>
            </a:endParaRPr>
          </a:p>
        </p:txBody>
      </p:sp>
      <p:sp>
        <p:nvSpPr>
          <p:cNvPr id="18" name="object 5">
            <a:extLst>
              <a:ext uri="{FF2B5EF4-FFF2-40B4-BE49-F238E27FC236}">
                <a16:creationId xmlns:a16="http://schemas.microsoft.com/office/drawing/2014/main" xmlns="" id="{39592158-D65A-4D81-93C3-8655F57193C2}"/>
              </a:ext>
            </a:extLst>
          </p:cNvPr>
          <p:cNvSpPr txBox="1"/>
          <p:nvPr/>
        </p:nvSpPr>
        <p:spPr>
          <a:xfrm>
            <a:off x="137783" y="2083393"/>
            <a:ext cx="7284109" cy="1718419"/>
          </a:xfrm>
          <a:prstGeom prst="rect">
            <a:avLst/>
          </a:prstGeom>
          <a:ln w="9144">
            <a:solidFill>
              <a:srgbClr val="A9D18E"/>
            </a:solidFill>
          </a:ln>
        </p:spPr>
        <p:txBody>
          <a:bodyPr vert="horz" wrap="square" lIns="0" tIns="40640" rIns="0" bIns="0" rtlCol="0">
            <a:spAutoFit/>
          </a:bodyPr>
          <a:lstStyle/>
          <a:p>
            <a:pPr algn="ctr">
              <a:lnSpc>
                <a:spcPct val="100000"/>
              </a:lnSpc>
            </a:pPr>
            <a:r>
              <a:rPr sz="1200" b="1" spc="-10" dirty="0" err="1">
                <a:solidFill>
                  <a:schemeClr val="accent6"/>
                </a:solidFill>
                <a:latin typeface="Arial"/>
                <a:cs typeface="Arial"/>
              </a:rPr>
              <a:t>Vendredi</a:t>
            </a:r>
            <a:r>
              <a:rPr sz="1200" b="1" spc="-20" dirty="0">
                <a:solidFill>
                  <a:schemeClr val="accent6"/>
                </a:solidFill>
                <a:latin typeface="Arial"/>
                <a:cs typeface="Arial"/>
              </a:rPr>
              <a:t> </a:t>
            </a:r>
            <a:r>
              <a:rPr sz="1200" b="1" dirty="0">
                <a:solidFill>
                  <a:schemeClr val="accent6"/>
                </a:solidFill>
                <a:latin typeface="Arial"/>
                <a:cs typeface="Arial"/>
              </a:rPr>
              <a:t>12</a:t>
            </a:r>
            <a:r>
              <a:rPr sz="1200" b="1" spc="-25" dirty="0">
                <a:solidFill>
                  <a:schemeClr val="accent6"/>
                </a:solidFill>
                <a:latin typeface="Arial"/>
                <a:cs typeface="Arial"/>
              </a:rPr>
              <a:t> </a:t>
            </a:r>
            <a:r>
              <a:rPr sz="1200" b="1" dirty="0">
                <a:solidFill>
                  <a:schemeClr val="accent6"/>
                </a:solidFill>
                <a:latin typeface="Arial"/>
                <a:cs typeface="Arial"/>
              </a:rPr>
              <a:t>septembre</a:t>
            </a:r>
            <a:r>
              <a:rPr sz="1200" b="1" spc="-30" dirty="0">
                <a:solidFill>
                  <a:schemeClr val="accent6"/>
                </a:solidFill>
                <a:latin typeface="Arial"/>
                <a:cs typeface="Arial"/>
              </a:rPr>
              <a:t> </a:t>
            </a:r>
            <a:r>
              <a:rPr sz="1200" b="1" dirty="0">
                <a:solidFill>
                  <a:schemeClr val="accent6"/>
                </a:solidFill>
                <a:latin typeface="Arial"/>
                <a:cs typeface="Arial"/>
              </a:rPr>
              <a:t>à</a:t>
            </a:r>
            <a:r>
              <a:rPr sz="1200" b="1" spc="-15" dirty="0">
                <a:solidFill>
                  <a:schemeClr val="accent6"/>
                </a:solidFill>
                <a:latin typeface="Arial"/>
                <a:cs typeface="Arial"/>
              </a:rPr>
              <a:t> </a:t>
            </a:r>
            <a:r>
              <a:rPr sz="1200" b="1" dirty="0">
                <a:solidFill>
                  <a:schemeClr val="accent6"/>
                </a:solidFill>
                <a:latin typeface="Arial"/>
                <a:cs typeface="Arial"/>
              </a:rPr>
              <a:t>20h</a:t>
            </a:r>
            <a:r>
              <a:rPr sz="1200" b="1" spc="-25" dirty="0">
                <a:solidFill>
                  <a:schemeClr val="accent6"/>
                </a:solidFill>
                <a:latin typeface="Arial"/>
                <a:cs typeface="Arial"/>
              </a:rPr>
              <a:t> </a:t>
            </a:r>
            <a:r>
              <a:rPr sz="1200" b="1" dirty="0">
                <a:solidFill>
                  <a:schemeClr val="accent6"/>
                </a:solidFill>
                <a:latin typeface="Arial"/>
                <a:cs typeface="Arial"/>
              </a:rPr>
              <a:t>à</a:t>
            </a:r>
            <a:r>
              <a:rPr sz="1200" b="1" spc="5" dirty="0">
                <a:solidFill>
                  <a:schemeClr val="accent6"/>
                </a:solidFill>
                <a:latin typeface="Arial"/>
                <a:cs typeface="Arial"/>
              </a:rPr>
              <a:t> </a:t>
            </a:r>
            <a:r>
              <a:rPr sz="1200" b="1" spc="-10" dirty="0">
                <a:solidFill>
                  <a:schemeClr val="accent6"/>
                </a:solidFill>
                <a:latin typeface="Arial"/>
                <a:cs typeface="Arial"/>
              </a:rPr>
              <a:t>Menthon</a:t>
            </a:r>
            <a:endParaRPr sz="1200" dirty="0">
              <a:solidFill>
                <a:schemeClr val="accent6"/>
              </a:solidFill>
              <a:latin typeface="Arial"/>
              <a:cs typeface="Arial"/>
            </a:endParaRPr>
          </a:p>
          <a:p>
            <a:pPr algn="ctr">
              <a:lnSpc>
                <a:spcPct val="100000"/>
              </a:lnSpc>
              <a:spcBef>
                <a:spcPts val="5"/>
              </a:spcBef>
            </a:pPr>
            <a:r>
              <a:rPr sz="1000" dirty="0">
                <a:latin typeface="Arial" panose="020B0604020202020204" pitchFamily="34" charset="0"/>
                <a:cs typeface="Arial" panose="020B0604020202020204" pitchFamily="34" charset="0"/>
              </a:rPr>
              <a:t>Portes</a:t>
            </a:r>
            <a:r>
              <a:rPr sz="1000" spc="-4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ouvertes</a:t>
            </a:r>
            <a:r>
              <a:rPr sz="1000" spc="-3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a:t>
            </a:r>
            <a:r>
              <a:rPr sz="1000" spc="-3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présentation</a:t>
            </a:r>
            <a:r>
              <a:rPr sz="1000" spc="-5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de</a:t>
            </a:r>
            <a:r>
              <a:rPr sz="1000" spc="-2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la</a:t>
            </a:r>
            <a:r>
              <a:rPr sz="1000" spc="-1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Communauté</a:t>
            </a:r>
            <a:r>
              <a:rPr sz="1000" spc="-5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de</a:t>
            </a:r>
            <a:r>
              <a:rPr sz="1000" spc="-2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Vie</a:t>
            </a:r>
            <a:r>
              <a:rPr sz="1000" spc="-2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Chrétienne</a:t>
            </a:r>
            <a:r>
              <a:rPr sz="1000" spc="-25" dirty="0">
                <a:latin typeface="Arial" panose="020B0604020202020204" pitchFamily="34" charset="0"/>
                <a:cs typeface="Arial" panose="020B0604020202020204" pitchFamily="34" charset="0"/>
              </a:rPr>
              <a:t> </a:t>
            </a:r>
            <a:r>
              <a:rPr sz="1000" spc="-10" dirty="0">
                <a:latin typeface="Arial" panose="020B0604020202020204" pitchFamily="34" charset="0"/>
                <a:cs typeface="Arial" panose="020B0604020202020204" pitchFamily="34" charset="0"/>
              </a:rPr>
              <a:t>(CVX)</a:t>
            </a:r>
            <a:endParaRPr sz="1000" dirty="0">
              <a:latin typeface="Arial" panose="020B0604020202020204" pitchFamily="34" charset="0"/>
              <a:cs typeface="Arial" panose="020B0604020202020204" pitchFamily="34" charset="0"/>
            </a:endParaRPr>
          </a:p>
          <a:p>
            <a:pPr algn="ctr">
              <a:lnSpc>
                <a:spcPct val="100000"/>
              </a:lnSpc>
              <a:spcBef>
                <a:spcPts val="5"/>
              </a:spcBef>
            </a:pPr>
            <a:r>
              <a:rPr sz="1000" dirty="0">
                <a:latin typeface="Arial" panose="020B0604020202020204" pitchFamily="34" charset="0"/>
                <a:cs typeface="Arial" panose="020B0604020202020204" pitchFamily="34" charset="0"/>
              </a:rPr>
              <a:t>(dans</a:t>
            </a:r>
            <a:r>
              <a:rPr sz="1000" spc="-3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les</a:t>
            </a:r>
            <a:r>
              <a:rPr sz="1000" spc="-1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salles </a:t>
            </a:r>
            <a:r>
              <a:rPr lang="fr-FR" sz="1000" dirty="0">
                <a:latin typeface="Arial" panose="020B0604020202020204" pitchFamily="34" charset="0"/>
                <a:cs typeface="Arial" panose="020B0604020202020204" pitchFamily="34" charset="0"/>
              </a:rPr>
              <a:t>caté</a:t>
            </a:r>
            <a:r>
              <a:rPr sz="1000" spc="-2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à</a:t>
            </a:r>
            <a:r>
              <a:rPr sz="1000" spc="-3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droite</a:t>
            </a:r>
            <a:r>
              <a:rPr sz="1000" spc="-1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de</a:t>
            </a:r>
            <a:r>
              <a:rPr sz="1000" spc="-35" dirty="0">
                <a:latin typeface="Arial" panose="020B0604020202020204" pitchFamily="34" charset="0"/>
                <a:cs typeface="Arial" panose="020B0604020202020204" pitchFamily="34" charset="0"/>
              </a:rPr>
              <a:t> </a:t>
            </a:r>
            <a:r>
              <a:rPr sz="1000" spc="-10" dirty="0">
                <a:latin typeface="Arial" panose="020B0604020202020204" pitchFamily="34" charset="0"/>
                <a:cs typeface="Arial" panose="020B0604020202020204" pitchFamily="34" charset="0"/>
              </a:rPr>
              <a:t>l’église)</a:t>
            </a:r>
            <a:endParaRPr sz="1000" dirty="0">
              <a:latin typeface="Arial" panose="020B0604020202020204" pitchFamily="34" charset="0"/>
              <a:cs typeface="Arial" panose="020B0604020202020204" pitchFamily="34" charset="0"/>
            </a:endParaRPr>
          </a:p>
          <a:p>
            <a:pPr algn="ctr">
              <a:lnSpc>
                <a:spcPct val="100000"/>
              </a:lnSpc>
            </a:pPr>
            <a:r>
              <a:rPr lang="fr-FR" sz="1200" b="1" dirty="0">
                <a:solidFill>
                  <a:schemeClr val="accent6"/>
                </a:solidFill>
                <a:latin typeface="Arial"/>
                <a:cs typeface="Arial"/>
              </a:rPr>
              <a:t>Dimanche </a:t>
            </a:r>
            <a:r>
              <a:rPr sz="1200" b="1" dirty="0">
                <a:solidFill>
                  <a:schemeClr val="accent6"/>
                </a:solidFill>
                <a:latin typeface="Arial"/>
                <a:cs typeface="Arial"/>
              </a:rPr>
              <a:t>28</a:t>
            </a:r>
            <a:r>
              <a:rPr sz="1200" b="1" spc="-25" dirty="0">
                <a:solidFill>
                  <a:schemeClr val="accent6"/>
                </a:solidFill>
                <a:latin typeface="Arial"/>
                <a:cs typeface="Arial"/>
              </a:rPr>
              <a:t> </a:t>
            </a:r>
            <a:r>
              <a:rPr sz="1200" b="1" dirty="0">
                <a:solidFill>
                  <a:schemeClr val="accent6"/>
                </a:solidFill>
                <a:latin typeface="Arial"/>
                <a:cs typeface="Arial"/>
              </a:rPr>
              <a:t>septembre</a:t>
            </a:r>
            <a:r>
              <a:rPr sz="1200" b="1" spc="-40" dirty="0">
                <a:solidFill>
                  <a:schemeClr val="accent6"/>
                </a:solidFill>
                <a:latin typeface="Arial"/>
                <a:cs typeface="Arial"/>
              </a:rPr>
              <a:t> </a:t>
            </a:r>
            <a:r>
              <a:rPr sz="1200" b="1" dirty="0">
                <a:solidFill>
                  <a:schemeClr val="accent6"/>
                </a:solidFill>
                <a:latin typeface="Arial"/>
                <a:cs typeface="Arial"/>
              </a:rPr>
              <a:t>à</a:t>
            </a:r>
            <a:r>
              <a:rPr sz="1200" b="1" spc="-25" dirty="0">
                <a:solidFill>
                  <a:schemeClr val="accent6"/>
                </a:solidFill>
                <a:latin typeface="Arial"/>
                <a:cs typeface="Arial"/>
              </a:rPr>
              <a:t> </a:t>
            </a:r>
            <a:r>
              <a:rPr sz="1200" b="1" dirty="0">
                <a:solidFill>
                  <a:schemeClr val="accent6"/>
                </a:solidFill>
                <a:latin typeface="Arial"/>
                <a:cs typeface="Arial"/>
              </a:rPr>
              <a:t>10h</a:t>
            </a:r>
            <a:r>
              <a:rPr sz="1200" b="1" spc="-30" dirty="0">
                <a:solidFill>
                  <a:schemeClr val="accent6"/>
                </a:solidFill>
                <a:latin typeface="Arial"/>
                <a:cs typeface="Arial"/>
              </a:rPr>
              <a:t> </a:t>
            </a:r>
            <a:r>
              <a:rPr sz="1200" b="1" dirty="0">
                <a:solidFill>
                  <a:schemeClr val="accent6"/>
                </a:solidFill>
                <a:latin typeface="Arial"/>
                <a:cs typeface="Arial"/>
              </a:rPr>
              <a:t>à</a:t>
            </a:r>
            <a:r>
              <a:rPr sz="1200" b="1" spc="-10" dirty="0">
                <a:solidFill>
                  <a:schemeClr val="accent6"/>
                </a:solidFill>
                <a:latin typeface="Arial"/>
                <a:cs typeface="Arial"/>
              </a:rPr>
              <a:t> </a:t>
            </a:r>
            <a:r>
              <a:rPr sz="1200" b="1" dirty="0">
                <a:solidFill>
                  <a:schemeClr val="accent6"/>
                </a:solidFill>
                <a:latin typeface="Arial"/>
                <a:cs typeface="Arial"/>
              </a:rPr>
              <a:t>l’église</a:t>
            </a:r>
            <a:r>
              <a:rPr sz="1200" b="1" spc="-35" dirty="0">
                <a:solidFill>
                  <a:schemeClr val="accent6"/>
                </a:solidFill>
                <a:latin typeface="Arial"/>
                <a:cs typeface="Arial"/>
              </a:rPr>
              <a:t> </a:t>
            </a:r>
            <a:r>
              <a:rPr sz="1200" b="1" dirty="0">
                <a:solidFill>
                  <a:schemeClr val="accent6"/>
                </a:solidFill>
                <a:latin typeface="Arial"/>
                <a:cs typeface="Arial"/>
              </a:rPr>
              <a:t>de</a:t>
            </a:r>
            <a:r>
              <a:rPr sz="1200" b="1" spc="-15" dirty="0">
                <a:solidFill>
                  <a:schemeClr val="accent6"/>
                </a:solidFill>
                <a:latin typeface="Arial"/>
                <a:cs typeface="Arial"/>
              </a:rPr>
              <a:t> </a:t>
            </a:r>
            <a:r>
              <a:rPr sz="1200" b="1" spc="-10" dirty="0">
                <a:solidFill>
                  <a:schemeClr val="accent6"/>
                </a:solidFill>
                <a:latin typeface="Arial"/>
                <a:cs typeface="Arial"/>
              </a:rPr>
              <a:t>Menthon</a:t>
            </a:r>
            <a:endParaRPr sz="1200" dirty="0">
              <a:solidFill>
                <a:schemeClr val="accent6"/>
              </a:solidFill>
              <a:latin typeface="Arial"/>
              <a:cs typeface="Arial"/>
            </a:endParaRPr>
          </a:p>
          <a:p>
            <a:pPr algn="ctr">
              <a:lnSpc>
                <a:spcPct val="100000"/>
              </a:lnSpc>
              <a:spcBef>
                <a:spcPts val="5"/>
              </a:spcBef>
            </a:pPr>
            <a:r>
              <a:rPr sz="1100" b="1" dirty="0">
                <a:latin typeface="Arial"/>
                <a:cs typeface="Arial"/>
              </a:rPr>
              <a:t>Messe</a:t>
            </a:r>
            <a:r>
              <a:rPr sz="1100" b="1" spc="-30" dirty="0">
                <a:latin typeface="Arial"/>
                <a:cs typeface="Arial"/>
              </a:rPr>
              <a:t> </a:t>
            </a:r>
            <a:r>
              <a:rPr sz="1100" b="1" dirty="0">
                <a:latin typeface="Arial"/>
                <a:cs typeface="Arial"/>
              </a:rPr>
              <a:t>de</a:t>
            </a:r>
            <a:r>
              <a:rPr sz="1100" b="1" spc="-10" dirty="0">
                <a:latin typeface="Arial"/>
                <a:cs typeface="Arial"/>
              </a:rPr>
              <a:t> </a:t>
            </a:r>
            <a:r>
              <a:rPr sz="1100" b="1" dirty="0">
                <a:latin typeface="Arial"/>
                <a:cs typeface="Arial"/>
              </a:rPr>
              <a:t>rentrée</a:t>
            </a:r>
            <a:r>
              <a:rPr sz="1100" b="1" spc="-25" dirty="0">
                <a:latin typeface="Arial"/>
                <a:cs typeface="Arial"/>
              </a:rPr>
              <a:t> </a:t>
            </a:r>
            <a:r>
              <a:rPr sz="1100" b="1" dirty="0">
                <a:latin typeface="Arial"/>
                <a:cs typeface="Arial"/>
              </a:rPr>
              <a:t>paroissiale</a:t>
            </a:r>
            <a:r>
              <a:rPr sz="1100" b="1" spc="-45" dirty="0">
                <a:latin typeface="Arial"/>
                <a:cs typeface="Arial"/>
              </a:rPr>
              <a:t> </a:t>
            </a:r>
            <a:r>
              <a:rPr sz="1100" b="1" dirty="0">
                <a:latin typeface="Arial"/>
                <a:cs typeface="Arial"/>
              </a:rPr>
              <a:t>et</a:t>
            </a:r>
            <a:r>
              <a:rPr sz="1100" b="1" spc="-20" dirty="0">
                <a:latin typeface="Arial"/>
                <a:cs typeface="Arial"/>
              </a:rPr>
              <a:t> </a:t>
            </a:r>
            <a:r>
              <a:rPr sz="1100" b="1" spc="-10" dirty="0">
                <a:latin typeface="Arial"/>
                <a:cs typeface="Arial"/>
              </a:rPr>
              <a:t>intronisation</a:t>
            </a:r>
            <a:r>
              <a:rPr sz="1100" b="1" spc="-50" dirty="0">
                <a:latin typeface="Arial"/>
                <a:cs typeface="Arial"/>
              </a:rPr>
              <a:t> </a:t>
            </a:r>
            <a:r>
              <a:rPr sz="1100" b="1" dirty="0">
                <a:latin typeface="Arial"/>
                <a:cs typeface="Arial"/>
              </a:rPr>
              <a:t>du père</a:t>
            </a:r>
            <a:r>
              <a:rPr sz="1100" b="1" spc="-15" dirty="0">
                <a:latin typeface="Arial"/>
                <a:cs typeface="Arial"/>
              </a:rPr>
              <a:t> </a:t>
            </a:r>
            <a:r>
              <a:rPr sz="1100" b="1" dirty="0">
                <a:latin typeface="Arial"/>
                <a:cs typeface="Arial"/>
              </a:rPr>
              <a:t>Olivier</a:t>
            </a:r>
            <a:r>
              <a:rPr sz="1100" b="1" spc="-55" dirty="0">
                <a:latin typeface="Arial"/>
                <a:cs typeface="Arial"/>
              </a:rPr>
              <a:t> </a:t>
            </a:r>
            <a:r>
              <a:rPr sz="1100" b="1" spc="-10" dirty="0">
                <a:latin typeface="Arial"/>
                <a:cs typeface="Arial"/>
              </a:rPr>
              <a:t>Fleau</a:t>
            </a:r>
            <a:endParaRPr sz="1100" dirty="0">
              <a:latin typeface="Arial"/>
              <a:cs typeface="Arial"/>
            </a:endParaRPr>
          </a:p>
          <a:p>
            <a:pPr algn="ctr">
              <a:lnSpc>
                <a:spcPct val="100000"/>
              </a:lnSpc>
            </a:pPr>
            <a:r>
              <a:rPr sz="1000" dirty="0">
                <a:latin typeface="Arial" panose="020B0604020202020204" pitchFamily="34" charset="0"/>
                <a:cs typeface="Arial" panose="020B0604020202020204" pitchFamily="34" charset="0"/>
              </a:rPr>
              <a:t>en</a:t>
            </a:r>
            <a:r>
              <a:rPr sz="1000" spc="-3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présence</a:t>
            </a:r>
            <a:r>
              <a:rPr sz="1000" spc="-4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de</a:t>
            </a:r>
            <a:r>
              <a:rPr sz="1000" spc="-3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notre</a:t>
            </a:r>
            <a:r>
              <a:rPr sz="1000" spc="-3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évêque</a:t>
            </a:r>
            <a:r>
              <a:rPr sz="1000" spc="-3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Mgr</a:t>
            </a:r>
            <a:r>
              <a:rPr sz="1000" spc="-3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Yves</a:t>
            </a:r>
            <a:r>
              <a:rPr sz="1000" spc="-1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Le</a:t>
            </a:r>
            <a:r>
              <a:rPr sz="1000" spc="-30" dirty="0">
                <a:latin typeface="Arial" panose="020B0604020202020204" pitchFamily="34" charset="0"/>
                <a:cs typeface="Arial" panose="020B0604020202020204" pitchFamily="34" charset="0"/>
              </a:rPr>
              <a:t> </a:t>
            </a:r>
            <a:r>
              <a:rPr sz="1000" spc="-20" dirty="0">
                <a:latin typeface="Arial" panose="020B0604020202020204" pitchFamily="34" charset="0"/>
                <a:cs typeface="Arial" panose="020B0604020202020204" pitchFamily="34" charset="0"/>
              </a:rPr>
              <a:t>Saux,</a:t>
            </a:r>
            <a:endParaRPr sz="1000" dirty="0">
              <a:latin typeface="Arial" panose="020B0604020202020204" pitchFamily="34" charset="0"/>
              <a:cs typeface="Arial" panose="020B0604020202020204" pitchFamily="34" charset="0"/>
            </a:endParaRPr>
          </a:p>
          <a:p>
            <a:pPr marL="36195" algn="ctr">
              <a:lnSpc>
                <a:spcPct val="100000"/>
              </a:lnSpc>
            </a:pPr>
            <a:r>
              <a:rPr sz="1000" dirty="0">
                <a:latin typeface="Arial" panose="020B0604020202020204" pitchFamily="34" charset="0"/>
                <a:cs typeface="Arial" panose="020B0604020202020204" pitchFamily="34" charset="0"/>
              </a:rPr>
              <a:t>suivie</a:t>
            </a:r>
            <a:r>
              <a:rPr sz="1000" spc="-20"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d’un</a:t>
            </a:r>
            <a:r>
              <a:rPr sz="1000" spc="-35" dirty="0">
                <a:latin typeface="Arial" panose="020B0604020202020204" pitchFamily="34" charset="0"/>
                <a:cs typeface="Arial" panose="020B0604020202020204" pitchFamily="34" charset="0"/>
              </a:rPr>
              <a:t> </a:t>
            </a:r>
            <a:r>
              <a:rPr sz="1000" dirty="0">
                <a:latin typeface="Arial" panose="020B0604020202020204" pitchFamily="34" charset="0"/>
                <a:cs typeface="Arial" panose="020B0604020202020204" pitchFamily="34" charset="0"/>
              </a:rPr>
              <a:t>repas</a:t>
            </a:r>
            <a:r>
              <a:rPr sz="1000" spc="-40" dirty="0">
                <a:latin typeface="Arial" panose="020B0604020202020204" pitchFamily="34" charset="0"/>
                <a:cs typeface="Arial" panose="020B0604020202020204" pitchFamily="34" charset="0"/>
              </a:rPr>
              <a:t> </a:t>
            </a:r>
            <a:r>
              <a:rPr sz="1000" spc="-10" dirty="0" err="1">
                <a:latin typeface="Arial" panose="020B0604020202020204" pitchFamily="34" charset="0"/>
                <a:cs typeface="Arial" panose="020B0604020202020204" pitchFamily="34" charset="0"/>
              </a:rPr>
              <a:t>paroissial</a:t>
            </a:r>
            <a:r>
              <a:rPr sz="1000" spc="-10" dirty="0">
                <a:latin typeface="Arial" panose="020B0604020202020204" pitchFamily="34" charset="0"/>
                <a:cs typeface="Arial" panose="020B0604020202020204" pitchFamily="34" charset="0"/>
              </a:rPr>
              <a:t>.</a:t>
            </a:r>
            <a:endParaRPr lang="fr-FR" sz="1000" spc="-10" dirty="0">
              <a:latin typeface="Arial" panose="020B0604020202020204" pitchFamily="34" charset="0"/>
              <a:cs typeface="Arial" panose="020B0604020202020204" pitchFamily="34" charset="0"/>
            </a:endParaRPr>
          </a:p>
          <a:p>
            <a:pPr marL="36195" algn="ctr">
              <a:lnSpc>
                <a:spcPct val="100000"/>
              </a:lnSpc>
            </a:pPr>
            <a:r>
              <a:rPr sz="1200" b="1" dirty="0">
                <a:solidFill>
                  <a:schemeClr val="accent6"/>
                </a:solidFill>
                <a:latin typeface="Arial"/>
                <a:cs typeface="Arial"/>
              </a:rPr>
              <a:t>Dimanche</a:t>
            </a:r>
            <a:r>
              <a:rPr sz="1200" b="1" spc="-40" dirty="0">
                <a:solidFill>
                  <a:schemeClr val="accent6"/>
                </a:solidFill>
                <a:latin typeface="Arial"/>
                <a:cs typeface="Arial"/>
              </a:rPr>
              <a:t> </a:t>
            </a:r>
            <a:r>
              <a:rPr sz="1200" b="1" dirty="0">
                <a:solidFill>
                  <a:schemeClr val="accent6"/>
                </a:solidFill>
                <a:latin typeface="Arial"/>
                <a:cs typeface="Arial"/>
              </a:rPr>
              <a:t>12</a:t>
            </a:r>
            <a:r>
              <a:rPr sz="1200" b="1" spc="-30" dirty="0">
                <a:solidFill>
                  <a:schemeClr val="accent6"/>
                </a:solidFill>
                <a:latin typeface="Arial"/>
                <a:cs typeface="Arial"/>
              </a:rPr>
              <a:t> </a:t>
            </a:r>
            <a:r>
              <a:rPr sz="1200" b="1" dirty="0">
                <a:solidFill>
                  <a:schemeClr val="accent6"/>
                </a:solidFill>
                <a:latin typeface="Arial"/>
                <a:cs typeface="Arial"/>
              </a:rPr>
              <a:t>octobre :</a:t>
            </a:r>
            <a:r>
              <a:rPr sz="1200" b="1" spc="-30" dirty="0">
                <a:solidFill>
                  <a:schemeClr val="accent6"/>
                </a:solidFill>
                <a:latin typeface="Arial"/>
                <a:cs typeface="Arial"/>
              </a:rPr>
              <a:t> </a:t>
            </a:r>
            <a:r>
              <a:rPr sz="1200" b="1" dirty="0">
                <a:solidFill>
                  <a:schemeClr val="accent6"/>
                </a:solidFill>
                <a:latin typeface="Arial"/>
                <a:cs typeface="Arial"/>
              </a:rPr>
              <a:t>journée</a:t>
            </a:r>
            <a:r>
              <a:rPr sz="1200" b="1" spc="-30" dirty="0">
                <a:solidFill>
                  <a:schemeClr val="accent6"/>
                </a:solidFill>
                <a:latin typeface="Arial"/>
                <a:cs typeface="Arial"/>
              </a:rPr>
              <a:t> </a:t>
            </a:r>
            <a:r>
              <a:rPr sz="1200" b="1" dirty="0">
                <a:solidFill>
                  <a:schemeClr val="accent6"/>
                </a:solidFill>
                <a:latin typeface="Arial"/>
                <a:cs typeface="Arial"/>
              </a:rPr>
              <a:t>de</a:t>
            </a:r>
            <a:r>
              <a:rPr sz="1200" b="1" spc="-25" dirty="0">
                <a:solidFill>
                  <a:schemeClr val="accent6"/>
                </a:solidFill>
                <a:latin typeface="Arial"/>
                <a:cs typeface="Arial"/>
              </a:rPr>
              <a:t> </a:t>
            </a:r>
            <a:r>
              <a:rPr sz="1200" b="1" dirty="0">
                <a:solidFill>
                  <a:schemeClr val="accent6"/>
                </a:solidFill>
                <a:latin typeface="Arial"/>
                <a:cs typeface="Arial"/>
              </a:rPr>
              <a:t>pèlerinage</a:t>
            </a:r>
            <a:r>
              <a:rPr sz="1200" b="1" spc="-40" dirty="0">
                <a:solidFill>
                  <a:schemeClr val="accent6"/>
                </a:solidFill>
                <a:latin typeface="Arial"/>
                <a:cs typeface="Arial"/>
              </a:rPr>
              <a:t> </a:t>
            </a:r>
            <a:r>
              <a:rPr sz="1200" b="1" dirty="0">
                <a:solidFill>
                  <a:schemeClr val="accent6"/>
                </a:solidFill>
                <a:latin typeface="Arial"/>
                <a:cs typeface="Arial"/>
              </a:rPr>
              <a:t>pour</a:t>
            </a:r>
            <a:r>
              <a:rPr sz="1200" b="1" spc="-25" dirty="0">
                <a:solidFill>
                  <a:schemeClr val="accent6"/>
                </a:solidFill>
                <a:latin typeface="Arial"/>
                <a:cs typeface="Arial"/>
              </a:rPr>
              <a:t> </a:t>
            </a:r>
            <a:r>
              <a:rPr sz="1200" b="1" dirty="0">
                <a:solidFill>
                  <a:schemeClr val="accent6"/>
                </a:solidFill>
                <a:latin typeface="Arial"/>
                <a:cs typeface="Arial"/>
              </a:rPr>
              <a:t>toute</a:t>
            </a:r>
            <a:r>
              <a:rPr sz="1200" b="1" spc="-35" dirty="0">
                <a:solidFill>
                  <a:schemeClr val="accent6"/>
                </a:solidFill>
                <a:latin typeface="Arial"/>
                <a:cs typeface="Arial"/>
              </a:rPr>
              <a:t> </a:t>
            </a:r>
            <a:r>
              <a:rPr sz="1200" b="1" dirty="0">
                <a:solidFill>
                  <a:schemeClr val="accent6"/>
                </a:solidFill>
                <a:latin typeface="Arial"/>
                <a:cs typeface="Arial"/>
              </a:rPr>
              <a:t>la</a:t>
            </a:r>
            <a:r>
              <a:rPr sz="1200" b="1" spc="-35" dirty="0">
                <a:solidFill>
                  <a:schemeClr val="accent6"/>
                </a:solidFill>
                <a:latin typeface="Arial"/>
                <a:cs typeface="Arial"/>
              </a:rPr>
              <a:t> </a:t>
            </a:r>
            <a:r>
              <a:rPr sz="1200" b="1" dirty="0">
                <a:solidFill>
                  <a:schemeClr val="accent6"/>
                </a:solidFill>
                <a:latin typeface="Arial"/>
                <a:cs typeface="Arial"/>
              </a:rPr>
              <a:t>paroisse</a:t>
            </a:r>
            <a:r>
              <a:rPr sz="1200" b="1" spc="-35" dirty="0">
                <a:solidFill>
                  <a:schemeClr val="accent6"/>
                </a:solidFill>
                <a:latin typeface="Arial"/>
                <a:cs typeface="Arial"/>
              </a:rPr>
              <a:t> </a:t>
            </a:r>
            <a:r>
              <a:rPr sz="1200" b="1" spc="-50" dirty="0">
                <a:solidFill>
                  <a:schemeClr val="accent6"/>
                </a:solidFill>
                <a:latin typeface="Arial"/>
                <a:cs typeface="Arial"/>
              </a:rPr>
              <a:t>!</a:t>
            </a:r>
            <a:endParaRPr sz="1200" dirty="0">
              <a:solidFill>
                <a:schemeClr val="accent6"/>
              </a:solidFill>
              <a:latin typeface="Arial"/>
              <a:cs typeface="Arial"/>
            </a:endParaRPr>
          </a:p>
          <a:p>
            <a:pPr algn="ctr">
              <a:lnSpc>
                <a:spcPct val="100000"/>
              </a:lnSpc>
            </a:pPr>
            <a:r>
              <a:rPr sz="1100" b="1" dirty="0">
                <a:latin typeface="Arial"/>
                <a:cs typeface="Arial"/>
              </a:rPr>
              <a:t>Pèlerins</a:t>
            </a:r>
            <a:r>
              <a:rPr sz="1100" b="1" spc="-65" dirty="0">
                <a:latin typeface="Arial"/>
                <a:cs typeface="Arial"/>
              </a:rPr>
              <a:t> </a:t>
            </a:r>
            <a:r>
              <a:rPr sz="1100" b="1" dirty="0">
                <a:latin typeface="Arial"/>
                <a:cs typeface="Arial"/>
              </a:rPr>
              <a:t>d’Espérance</a:t>
            </a:r>
            <a:r>
              <a:rPr sz="1100" b="1" spc="-35" dirty="0">
                <a:latin typeface="Arial"/>
                <a:cs typeface="Arial"/>
              </a:rPr>
              <a:t> </a:t>
            </a:r>
            <a:r>
              <a:rPr sz="1100" b="1" dirty="0">
                <a:latin typeface="Arial"/>
                <a:cs typeface="Arial"/>
              </a:rPr>
              <a:t>nous</a:t>
            </a:r>
            <a:r>
              <a:rPr sz="1100" b="1" spc="-30" dirty="0">
                <a:latin typeface="Arial"/>
                <a:cs typeface="Arial"/>
              </a:rPr>
              <a:t> </a:t>
            </a:r>
            <a:r>
              <a:rPr sz="1100" b="1" dirty="0">
                <a:latin typeface="Arial"/>
                <a:cs typeface="Arial"/>
              </a:rPr>
              <a:t>comptons</a:t>
            </a:r>
            <a:r>
              <a:rPr sz="1100" b="1" spc="-50" dirty="0">
                <a:latin typeface="Arial"/>
                <a:cs typeface="Arial"/>
              </a:rPr>
              <a:t> </a:t>
            </a:r>
            <a:r>
              <a:rPr sz="1100" b="1" dirty="0">
                <a:latin typeface="Arial"/>
                <a:cs typeface="Arial"/>
              </a:rPr>
              <a:t>sur</a:t>
            </a:r>
            <a:r>
              <a:rPr sz="1100" b="1" spc="-35" dirty="0">
                <a:latin typeface="Arial"/>
                <a:cs typeface="Arial"/>
              </a:rPr>
              <a:t> </a:t>
            </a:r>
            <a:r>
              <a:rPr sz="1100" b="1" dirty="0" err="1">
                <a:latin typeface="Arial"/>
                <a:cs typeface="Arial"/>
              </a:rPr>
              <a:t>vous</a:t>
            </a:r>
            <a:r>
              <a:rPr sz="1100" b="1" spc="-15" dirty="0">
                <a:latin typeface="Arial"/>
                <a:cs typeface="Arial"/>
              </a:rPr>
              <a:t> </a:t>
            </a:r>
            <a:r>
              <a:rPr sz="1100" b="1" spc="-50" dirty="0">
                <a:latin typeface="Arial"/>
                <a:cs typeface="Arial"/>
              </a:rPr>
              <a:t>!</a:t>
            </a:r>
            <a:endParaRPr lang="fr-FR" sz="1100" b="1" spc="-50" dirty="0">
              <a:latin typeface="Arial"/>
              <a:cs typeface="Arial"/>
            </a:endParaRPr>
          </a:p>
          <a:p>
            <a:pPr algn="ctr">
              <a:lnSpc>
                <a:spcPct val="100000"/>
              </a:lnSpc>
            </a:pPr>
            <a:r>
              <a:rPr sz="1000" i="1" dirty="0">
                <a:latin typeface="Arial"/>
                <a:cs typeface="Arial"/>
              </a:rPr>
              <a:t>De</a:t>
            </a:r>
            <a:r>
              <a:rPr sz="1000" i="1" spc="-20" dirty="0">
                <a:latin typeface="Arial"/>
                <a:cs typeface="Arial"/>
              </a:rPr>
              <a:t> </a:t>
            </a:r>
            <a:r>
              <a:rPr sz="1000" i="1" dirty="0">
                <a:latin typeface="Arial"/>
                <a:cs typeface="Arial"/>
              </a:rPr>
              <a:t>plus</a:t>
            </a:r>
            <a:r>
              <a:rPr sz="1000" i="1" spc="-15" dirty="0">
                <a:latin typeface="Arial"/>
                <a:cs typeface="Arial"/>
              </a:rPr>
              <a:t> </a:t>
            </a:r>
            <a:r>
              <a:rPr sz="1000" i="1" dirty="0">
                <a:latin typeface="Arial"/>
                <a:cs typeface="Arial"/>
              </a:rPr>
              <a:t>amples</a:t>
            </a:r>
            <a:r>
              <a:rPr sz="1000" i="1" spc="-5" dirty="0">
                <a:latin typeface="Arial"/>
                <a:cs typeface="Arial"/>
              </a:rPr>
              <a:t> </a:t>
            </a:r>
            <a:r>
              <a:rPr sz="1000" i="1" spc="-10" dirty="0">
                <a:latin typeface="Arial"/>
                <a:cs typeface="Arial"/>
              </a:rPr>
              <a:t>informations</a:t>
            </a:r>
            <a:r>
              <a:rPr sz="1000" i="1" spc="-5" dirty="0">
                <a:latin typeface="Arial"/>
                <a:cs typeface="Arial"/>
              </a:rPr>
              <a:t> </a:t>
            </a:r>
            <a:r>
              <a:rPr sz="1000" i="1" dirty="0">
                <a:latin typeface="Arial"/>
                <a:cs typeface="Arial"/>
              </a:rPr>
              <a:t>vous</a:t>
            </a:r>
            <a:r>
              <a:rPr sz="1000" i="1" spc="-25" dirty="0">
                <a:latin typeface="Arial"/>
                <a:cs typeface="Arial"/>
              </a:rPr>
              <a:t> </a:t>
            </a:r>
            <a:r>
              <a:rPr sz="1000" i="1" dirty="0">
                <a:latin typeface="Arial"/>
                <a:cs typeface="Arial"/>
              </a:rPr>
              <a:t>seront</a:t>
            </a:r>
            <a:r>
              <a:rPr sz="1000" i="1" spc="-30" dirty="0">
                <a:latin typeface="Arial"/>
                <a:cs typeface="Arial"/>
              </a:rPr>
              <a:t> </a:t>
            </a:r>
            <a:r>
              <a:rPr sz="1000" i="1" dirty="0">
                <a:latin typeface="Arial"/>
                <a:cs typeface="Arial"/>
              </a:rPr>
              <a:t>données</a:t>
            </a:r>
            <a:r>
              <a:rPr sz="1000" i="1" spc="-40" dirty="0">
                <a:latin typeface="Arial"/>
                <a:cs typeface="Arial"/>
              </a:rPr>
              <a:t> </a:t>
            </a:r>
            <a:r>
              <a:rPr sz="1000" i="1" spc="-10" dirty="0">
                <a:latin typeface="Arial"/>
                <a:cs typeface="Arial"/>
              </a:rPr>
              <a:t>ultérieurement.</a:t>
            </a:r>
            <a:endParaRPr sz="1000" dirty="0">
              <a:latin typeface="Arial"/>
              <a:cs typeface="Arial"/>
            </a:endParaRPr>
          </a:p>
        </p:txBody>
      </p:sp>
      <p:sp>
        <p:nvSpPr>
          <p:cNvPr id="25" name="ZoneTexte 24">
            <a:extLst>
              <a:ext uri="{FF2B5EF4-FFF2-40B4-BE49-F238E27FC236}">
                <a16:creationId xmlns:a16="http://schemas.microsoft.com/office/drawing/2014/main" xmlns="" id="{54385489-CE88-AD4F-577F-DC9286883918}"/>
              </a:ext>
            </a:extLst>
          </p:cNvPr>
          <p:cNvSpPr txBox="1"/>
          <p:nvPr/>
        </p:nvSpPr>
        <p:spPr>
          <a:xfrm>
            <a:off x="3274982" y="1162091"/>
            <a:ext cx="4146910" cy="738664"/>
          </a:xfrm>
          <a:prstGeom prst="rect">
            <a:avLst/>
          </a:prstGeom>
          <a:noFill/>
          <a:ln>
            <a:solidFill>
              <a:schemeClr val="accent6"/>
            </a:solidFill>
          </a:ln>
        </p:spPr>
        <p:txBody>
          <a:bodyPr wrap="square" rtlCol="0">
            <a:spAutoFit/>
          </a:bodyPr>
          <a:lstStyle/>
          <a:p>
            <a:pPr algn="ctr"/>
            <a:r>
              <a:rPr lang="fr-FR" sz="1200" b="1" dirty="0">
                <a:solidFill>
                  <a:schemeClr val="accent6"/>
                </a:solidFill>
                <a:latin typeface="Arial" panose="020B0604020202020204" pitchFamily="34" charset="0"/>
                <a:cs typeface="Arial" panose="020B0604020202020204" pitchFamily="34" charset="0"/>
              </a:rPr>
              <a:t>Journée de rentrée diocésaine</a:t>
            </a:r>
          </a:p>
          <a:p>
            <a:r>
              <a:rPr lang="fr-FR" sz="1000" dirty="0">
                <a:latin typeface="Arial" panose="020B0604020202020204" pitchFamily="34" charset="0"/>
                <a:cs typeface="Arial" panose="020B0604020202020204" pitchFamily="34" charset="0"/>
              </a:rPr>
              <a:t> Dimanche 7 septembre de 9h à 16h </a:t>
            </a:r>
          </a:p>
          <a:p>
            <a:r>
              <a:rPr lang="fr-FR" sz="1000" dirty="0">
                <a:latin typeface="Arial" panose="020B0604020202020204" pitchFamily="34" charset="0"/>
                <a:cs typeface="Arial" panose="020B0604020202020204" pitchFamily="34" charset="0"/>
              </a:rPr>
              <a:t>à  la Bénite-Fontaine (La Roche-sur-Foron)</a:t>
            </a:r>
          </a:p>
          <a:p>
            <a:r>
              <a:rPr lang="fr-FR" sz="1000" dirty="0">
                <a:latin typeface="Arial" panose="020B0604020202020204" pitchFamily="34" charset="0"/>
                <a:cs typeface="Arial" panose="020B0604020202020204" pitchFamily="34" charset="0"/>
              </a:rPr>
              <a:t> Messe à 10h présidée par Mgr Yves Le </a:t>
            </a:r>
            <a:r>
              <a:rPr lang="fr-FR" sz="1000" dirty="0" err="1">
                <a:latin typeface="Arial" panose="020B0604020202020204" pitchFamily="34" charset="0"/>
                <a:cs typeface="Arial" panose="020B0604020202020204" pitchFamily="34" charset="0"/>
              </a:rPr>
              <a:t>Saux</a:t>
            </a:r>
            <a:r>
              <a:rPr lang="fr-FR" sz="1000" dirty="0">
                <a:latin typeface="Arial" panose="020B0604020202020204" pitchFamily="34" charset="0"/>
                <a:cs typeface="Arial" panose="020B0604020202020204" pitchFamily="34" charset="0"/>
              </a:rPr>
              <a:t>.</a:t>
            </a:r>
          </a:p>
        </p:txBody>
      </p:sp>
      <p:sp>
        <p:nvSpPr>
          <p:cNvPr id="26" name="Zone de texte 5">
            <a:extLst>
              <a:ext uri="{FF2B5EF4-FFF2-40B4-BE49-F238E27FC236}">
                <a16:creationId xmlns:a16="http://schemas.microsoft.com/office/drawing/2014/main" xmlns="" id="{DA55FB0D-7B19-CF00-4643-82A91B0628A0}"/>
              </a:ext>
            </a:extLst>
          </p:cNvPr>
          <p:cNvSpPr txBox="1"/>
          <p:nvPr/>
        </p:nvSpPr>
        <p:spPr>
          <a:xfrm>
            <a:off x="137783" y="134604"/>
            <a:ext cx="7302674" cy="908047"/>
          </a:xfrm>
          <a:prstGeom prst="rect">
            <a:avLst/>
          </a:prstGeom>
          <a:noFill/>
          <a:ln>
            <a:solidFill>
              <a:schemeClr val="accent6"/>
            </a:solidFill>
          </a:ln>
        </p:spPr>
        <p:txBody>
          <a:bodyPr wrap="square" rtlCol="0">
            <a:noAutofit/>
          </a:bodyPr>
          <a:lstStyle/>
          <a:p>
            <a:pPr algn="ctr"/>
            <a:r>
              <a:rPr lang="en-US" altLang="fr-FR" sz="1200" b="1" dirty="0">
                <a:solidFill>
                  <a:schemeClr val="accent6"/>
                </a:solidFill>
                <a:latin typeface="Arial" panose="020B0604020202020204" pitchFamily="34" charset="0"/>
                <a:cs typeface="Arial" panose="020B0604020202020204" pitchFamily="34" charset="0"/>
              </a:rPr>
              <a:t>APPEL URGENT</a:t>
            </a:r>
          </a:p>
          <a:p>
            <a:r>
              <a:rPr lang="en-US" altLang="fr-FR" sz="1000" dirty="0">
                <a:latin typeface="Arial" panose="020B0604020202020204" pitchFamily="34" charset="0"/>
                <a:cs typeface="Arial" panose="020B0604020202020204" pitchFamily="34" charset="0"/>
              </a:rPr>
              <a:t>Pour la </a:t>
            </a:r>
            <a:r>
              <a:rPr lang="en-US" altLang="fr-FR" sz="1000" dirty="0" err="1">
                <a:latin typeface="Arial" panose="020B0604020202020204" pitchFamily="34" charset="0"/>
                <a:cs typeface="Arial" panose="020B0604020202020204" pitchFamily="34" charset="0"/>
              </a:rPr>
              <a:t>rentrée</a:t>
            </a:r>
            <a:r>
              <a:rPr lang="en-US" altLang="fr-FR" sz="1000" dirty="0">
                <a:latin typeface="Arial" panose="020B0604020202020204" pitchFamily="34" charset="0"/>
                <a:cs typeface="Arial" panose="020B0604020202020204" pitchFamily="34" charset="0"/>
              </a:rPr>
              <a:t> de </a:t>
            </a:r>
            <a:r>
              <a:rPr lang="en-US" altLang="fr-FR" sz="1000" dirty="0" err="1">
                <a:latin typeface="Arial" panose="020B0604020202020204" pitchFamily="34" charset="0"/>
                <a:cs typeface="Arial" panose="020B0604020202020204" pitchFamily="34" charset="0"/>
              </a:rPr>
              <a:t>caté</a:t>
            </a:r>
            <a:r>
              <a:rPr lang="en-US" altLang="fr-FR" sz="1000" dirty="0">
                <a:latin typeface="Arial" panose="020B0604020202020204" pitchFamily="34" charset="0"/>
                <a:cs typeface="Arial" panose="020B0604020202020204" pitchFamily="34" charset="0"/>
              </a:rPr>
              <a:t>, </a:t>
            </a:r>
            <a:r>
              <a:rPr lang="en-US" altLang="fr-FR" sz="1000" dirty="0" err="1">
                <a:latin typeface="Arial" panose="020B0604020202020204" pitchFamily="34" charset="0"/>
                <a:cs typeface="Arial" panose="020B0604020202020204" pitchFamily="34" charset="0"/>
              </a:rPr>
              <a:t>ll</a:t>
            </a:r>
            <a:r>
              <a:rPr lang="en-US" altLang="fr-FR" sz="1000" dirty="0">
                <a:latin typeface="Arial" panose="020B0604020202020204" pitchFamily="34" charset="0"/>
                <a:cs typeface="Arial" panose="020B0604020202020204" pitchFamily="34" charset="0"/>
              </a:rPr>
              <a:t> manque un animateur (trice) pour </a:t>
            </a:r>
            <a:r>
              <a:rPr lang="en-US" altLang="fr-FR" sz="1000" dirty="0" err="1">
                <a:latin typeface="Arial" panose="020B0604020202020204" pitchFamily="34" charset="0"/>
                <a:cs typeface="Arial" panose="020B0604020202020204" pitchFamily="34" charset="0"/>
              </a:rPr>
              <a:t>l’aumonerie</a:t>
            </a:r>
            <a:r>
              <a:rPr lang="en-US" altLang="fr-FR" sz="1000" dirty="0">
                <a:latin typeface="Arial" panose="020B0604020202020204" pitchFamily="34" charset="0"/>
                <a:cs typeface="Arial" panose="020B0604020202020204" pitchFamily="34" charset="0"/>
              </a:rPr>
              <a:t> et un </a:t>
            </a:r>
            <a:r>
              <a:rPr lang="en-US" altLang="fr-FR" sz="1000" dirty="0" err="1">
                <a:latin typeface="Arial" panose="020B0604020202020204" pitchFamily="34" charset="0"/>
                <a:cs typeface="Arial" panose="020B0604020202020204" pitchFamily="34" charset="0"/>
              </a:rPr>
              <a:t>catéchiste</a:t>
            </a:r>
            <a:r>
              <a:rPr lang="en-US" altLang="fr-FR" sz="1000" dirty="0">
                <a:latin typeface="Arial" panose="020B0604020202020204" pitchFamily="34" charset="0"/>
                <a:cs typeface="Arial" panose="020B0604020202020204" pitchFamily="34" charset="0"/>
              </a:rPr>
              <a:t> pour </a:t>
            </a:r>
            <a:r>
              <a:rPr lang="en-US" altLang="fr-FR" sz="1000" dirty="0" err="1">
                <a:latin typeface="Arial" panose="020B0604020202020204" pitchFamily="34" charset="0"/>
                <a:cs typeface="Arial" panose="020B0604020202020204" pitchFamily="34" charset="0"/>
              </a:rPr>
              <a:t>créer</a:t>
            </a:r>
            <a:r>
              <a:rPr lang="en-US" altLang="fr-FR" sz="1000" dirty="0">
                <a:latin typeface="Arial" panose="020B0604020202020204" pitchFamily="34" charset="0"/>
                <a:cs typeface="Arial" panose="020B0604020202020204" pitchFamily="34" charset="0"/>
              </a:rPr>
              <a:t> un </a:t>
            </a:r>
            <a:r>
              <a:rPr lang="en-US" altLang="fr-FR" sz="1000" dirty="0" err="1">
                <a:latin typeface="Arial" panose="020B0604020202020204" pitchFamily="34" charset="0"/>
                <a:cs typeface="Arial" panose="020B0604020202020204" pitchFamily="34" charset="0"/>
              </a:rPr>
              <a:t>groupe</a:t>
            </a:r>
            <a:r>
              <a:rPr lang="en-US" altLang="fr-FR" sz="1000" dirty="0">
                <a:latin typeface="Arial" panose="020B0604020202020204" pitchFamily="34" charset="0"/>
                <a:cs typeface="Arial" panose="020B0604020202020204" pitchFamily="34" charset="0"/>
              </a:rPr>
              <a:t> </a:t>
            </a:r>
            <a:r>
              <a:rPr lang="en-US" altLang="fr-FR" sz="1000" dirty="0" err="1">
                <a:latin typeface="Arial" panose="020B0604020202020204" pitchFamily="34" charset="0"/>
                <a:cs typeface="Arial" panose="020B0604020202020204" pitchFamily="34" charset="0"/>
              </a:rPr>
              <a:t>d’éveil</a:t>
            </a:r>
            <a:r>
              <a:rPr lang="en-US" altLang="fr-FR" sz="1000" dirty="0">
                <a:latin typeface="Arial" panose="020B0604020202020204" pitchFamily="34" charset="0"/>
                <a:cs typeface="Arial" panose="020B0604020202020204" pitchFamily="34" charset="0"/>
              </a:rPr>
              <a:t> à la </a:t>
            </a:r>
            <a:r>
              <a:rPr lang="en-US" altLang="fr-FR" sz="1000" dirty="0" err="1">
                <a:latin typeface="Arial" panose="020B0604020202020204" pitchFamily="34" charset="0"/>
                <a:cs typeface="Arial" panose="020B0604020202020204" pitchFamily="34" charset="0"/>
              </a:rPr>
              <a:t>foi</a:t>
            </a:r>
            <a:r>
              <a:rPr lang="en-US" altLang="fr-FR" sz="1000" dirty="0">
                <a:latin typeface="Arial" panose="020B0604020202020204" pitchFamily="34" charset="0"/>
                <a:cs typeface="Arial" panose="020B0604020202020204" pitchFamily="34" charset="0"/>
              </a:rPr>
              <a:t>. </a:t>
            </a:r>
            <a:r>
              <a:rPr lang="en-US" altLang="fr-FR" sz="1000" dirty="0" err="1">
                <a:latin typeface="Arial" panose="020B0604020202020204" pitchFamily="34" charset="0"/>
                <a:cs typeface="Arial" panose="020B0604020202020204" pitchFamily="34" charset="0"/>
              </a:rPr>
              <a:t>N’hésitez</a:t>
            </a:r>
            <a:r>
              <a:rPr lang="en-US" altLang="fr-FR" sz="1000" dirty="0">
                <a:latin typeface="Arial" panose="020B0604020202020204" pitchFamily="34" charset="0"/>
                <a:cs typeface="Arial" panose="020B0604020202020204" pitchFamily="34" charset="0"/>
              </a:rPr>
              <a:t> pas à </a:t>
            </a:r>
            <a:r>
              <a:rPr lang="en-US" altLang="fr-FR" sz="1000" dirty="0" err="1">
                <a:latin typeface="Arial" panose="020B0604020202020204" pitchFamily="34" charset="0"/>
                <a:cs typeface="Arial" panose="020B0604020202020204" pitchFamily="34" charset="0"/>
              </a:rPr>
              <a:t>contacter</a:t>
            </a:r>
            <a:r>
              <a:rPr lang="en-US" altLang="fr-FR" sz="1000" dirty="0">
                <a:latin typeface="Arial" panose="020B0604020202020204" pitchFamily="34" charset="0"/>
                <a:cs typeface="Arial" panose="020B0604020202020204" pitchFamily="34" charset="0"/>
              </a:rPr>
              <a:t> le père Olivier </a:t>
            </a:r>
            <a:r>
              <a:rPr lang="en-US" altLang="fr-FR" sz="1000" dirty="0" err="1">
                <a:latin typeface="Arial" panose="020B0604020202020204" pitchFamily="34" charset="0"/>
                <a:cs typeface="Arial" panose="020B0604020202020204" pitchFamily="34" charset="0"/>
              </a:rPr>
              <a:t>Fleau</a:t>
            </a:r>
            <a:r>
              <a:rPr lang="en-US" altLang="fr-FR" sz="1000" dirty="0">
                <a:latin typeface="Arial" panose="020B0604020202020204" pitchFamily="34" charset="0"/>
                <a:cs typeface="Arial" panose="020B0604020202020204" pitchFamily="34" charset="0"/>
              </a:rPr>
              <a:t> au </a:t>
            </a:r>
            <a:r>
              <a:rPr lang="fr-FR" sz="1000" b="1" dirty="0">
                <a:latin typeface="Arial" panose="020B0604020202020204" pitchFamily="34" charset="0"/>
                <a:cs typeface="Arial" panose="020B0604020202020204" pitchFamily="34" charset="0"/>
              </a:rPr>
              <a:t>: 0663247313 - </a:t>
            </a:r>
            <a:r>
              <a:rPr lang="fr-FR" sz="1000" b="1" dirty="0">
                <a:latin typeface="Arial" panose="020B0604020202020204" pitchFamily="34" charset="0"/>
                <a:cs typeface="Arial" panose="020B0604020202020204" pitchFamily="34" charset="0"/>
                <a:hlinkClick r:id="rId4"/>
              </a:rPr>
              <a:t>p.o.fleau@diocese-annecy.fr</a:t>
            </a:r>
            <a:endParaRPr lang="fr-FR" sz="1000" b="1" dirty="0">
              <a:latin typeface="Arial" panose="020B0604020202020204" pitchFamily="34" charset="0"/>
              <a:cs typeface="Arial" panose="020B0604020202020204" pitchFamily="34" charset="0"/>
            </a:endParaRPr>
          </a:p>
          <a:p>
            <a:endParaRPr lang="fr-FR" sz="1000" b="1" dirty="0">
              <a:latin typeface="Arial" panose="020B0604020202020204" pitchFamily="34" charset="0"/>
              <a:cs typeface="Arial" panose="020B0604020202020204" pitchFamily="34" charset="0"/>
            </a:endParaRPr>
          </a:p>
          <a:p>
            <a:pPr algn="ctr"/>
            <a:r>
              <a:rPr lang="en-US" altLang="fr-FR" sz="1200" b="1" dirty="0">
                <a:solidFill>
                  <a:schemeClr val="accent6"/>
                </a:solidFill>
                <a:latin typeface="Arial" panose="020B0604020202020204" pitchFamily="34" charset="0"/>
                <a:cs typeface="Arial" panose="020B0604020202020204" pitchFamily="34" charset="0"/>
              </a:rPr>
              <a:t>Nos petits et jeunes </a:t>
            </a:r>
            <a:r>
              <a:rPr lang="en-US" altLang="fr-FR" sz="1200" b="1" dirty="0" err="1">
                <a:solidFill>
                  <a:schemeClr val="accent6"/>
                </a:solidFill>
                <a:latin typeface="Arial" panose="020B0604020202020204" pitchFamily="34" charset="0"/>
                <a:cs typeface="Arial" panose="020B0604020202020204" pitchFamily="34" charset="0"/>
              </a:rPr>
              <a:t>ont</a:t>
            </a:r>
            <a:r>
              <a:rPr lang="en-US" altLang="fr-FR" sz="1200" b="1" dirty="0">
                <a:solidFill>
                  <a:schemeClr val="accent6"/>
                </a:solidFill>
                <a:latin typeface="Arial" panose="020B0604020202020204" pitchFamily="34" charset="0"/>
                <a:cs typeface="Arial" panose="020B0604020202020204" pitchFamily="34" charset="0"/>
              </a:rPr>
              <a:t> </a:t>
            </a:r>
            <a:r>
              <a:rPr lang="en-US" altLang="fr-FR" sz="1200" b="1" dirty="0" err="1">
                <a:solidFill>
                  <a:schemeClr val="accent6"/>
                </a:solidFill>
                <a:latin typeface="Arial" panose="020B0604020202020204" pitchFamily="34" charset="0"/>
                <a:cs typeface="Arial" panose="020B0604020202020204" pitchFamily="34" charset="0"/>
              </a:rPr>
              <a:t>besoin</a:t>
            </a:r>
            <a:r>
              <a:rPr lang="en-US" altLang="fr-FR" sz="1200" b="1" dirty="0">
                <a:solidFill>
                  <a:schemeClr val="accent6"/>
                </a:solidFill>
                <a:latin typeface="Arial" panose="020B0604020202020204" pitchFamily="34" charset="0"/>
                <a:cs typeface="Arial" panose="020B0604020202020204" pitchFamily="34" charset="0"/>
              </a:rPr>
              <a:t> de </a:t>
            </a:r>
            <a:r>
              <a:rPr lang="en-US" altLang="fr-FR" sz="1200" b="1" dirty="0" err="1">
                <a:solidFill>
                  <a:schemeClr val="accent6"/>
                </a:solidFill>
                <a:latin typeface="Arial" panose="020B0604020202020204" pitchFamily="34" charset="0"/>
                <a:cs typeface="Arial" panose="020B0604020202020204" pitchFamily="34" charset="0"/>
              </a:rPr>
              <a:t>vous</a:t>
            </a:r>
            <a:r>
              <a:rPr lang="en-US" altLang="fr-FR" sz="1200" b="1" dirty="0">
                <a:solidFill>
                  <a:schemeClr val="accent6"/>
                </a:solidFill>
                <a:latin typeface="Arial" panose="020B0604020202020204" pitchFamily="34" charset="0"/>
                <a:cs typeface="Arial" panose="020B0604020202020204" pitchFamily="34" charset="0"/>
              </a:rPr>
              <a:t> ! </a:t>
            </a:r>
          </a:p>
          <a:p>
            <a:pPr algn="ctr"/>
            <a:endParaRPr lang="en-US" altLang="fr-FR" sz="1000" b="1" dirty="0">
              <a:solidFill>
                <a:schemeClr val="accent6"/>
              </a:solidFill>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p:txBody>
      </p:sp>
      <p:sp>
        <p:nvSpPr>
          <p:cNvPr id="31" name="Rectangle 3">
            <a:extLst>
              <a:ext uri="{FF2B5EF4-FFF2-40B4-BE49-F238E27FC236}">
                <a16:creationId xmlns:a16="http://schemas.microsoft.com/office/drawing/2014/main" xmlns="" id="{427F2D8D-F014-17F2-0F39-B4153607DFBF}"/>
              </a:ext>
            </a:extLst>
          </p:cNvPr>
          <p:cNvSpPr>
            <a:spLocks noChangeArrowheads="1"/>
          </p:cNvSpPr>
          <p:nvPr/>
        </p:nvSpPr>
        <p:spPr bwMode="auto">
          <a:xfrm rot="10800000" flipV="1">
            <a:off x="739032" y="3982436"/>
            <a:ext cx="3457186" cy="26776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200" b="1" dirty="0">
                <a:solidFill>
                  <a:schemeClr val="accent6"/>
                </a:solidFill>
                <a:latin typeface="Arial" panose="020B0604020202020204" pitchFamily="34" charset="0"/>
              </a:rPr>
              <a:t>MARDI 2 SEPTEMBRE - 14h30 - EGLISE DE MENTHON</a:t>
            </a:r>
          </a:p>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200" b="1" dirty="0">
                <a:solidFill>
                  <a:schemeClr val="accent6"/>
                </a:solidFill>
                <a:latin typeface="Arial" panose="020B0604020202020204" pitchFamily="34" charset="0"/>
              </a:rPr>
              <a:t>Concert de l’orchestre des pays de Savoie</a:t>
            </a:r>
          </a:p>
          <a:p>
            <a:pPr marL="0" marR="0" lvl="0" indent="0" algn="ctr" defTabSz="914400" rtl="0" eaLnBrk="0" fontAlgn="base" latinLnBrk="0" hangingPunct="0">
              <a:lnSpc>
                <a:spcPct val="100000"/>
              </a:lnSpc>
              <a:spcBef>
                <a:spcPct val="0"/>
              </a:spcBef>
              <a:spcAft>
                <a:spcPct val="0"/>
              </a:spcAft>
              <a:buClrTx/>
              <a:buSzTx/>
              <a:buFontTx/>
              <a:buNone/>
              <a:tabLst/>
            </a:pPr>
            <a:r>
              <a:rPr lang="fr-FR" altLang="fr-FR" sz="1200" b="1" dirty="0">
                <a:solidFill>
                  <a:schemeClr val="accent6"/>
                </a:solidFill>
                <a:latin typeface="Arial" panose="020B0604020202020204" pitchFamily="34" charset="0"/>
              </a:rPr>
              <a:t>pour fêter la réouverture de l’église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Entrée libre à partir de 14h. A l’issue du concert, rencontre avec le nouveau directeur musical et avec les musiciens autour d’une collation organisée par la mairie de Menthon-Saint-Bernard.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Informations sur le site de la mairie de Menthon-Saint-Bernard : </a:t>
            </a:r>
            <a:r>
              <a:rPr kumimoji="0" lang="fr-FR" altLang="fr-FR" sz="10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5"/>
              </a:rPr>
              <a:t>https://www.menthon-saint-bernard.fr/CONCERT-QUAND-ARIE-RENCONTRE</a:t>
            </a:r>
            <a:r>
              <a:rPr lang="fr-FR" altLang="fr-FR" sz="1000" dirty="0">
                <a:latin typeface="Arial" panose="020B0604020202020204" pitchFamily="34" charset="0"/>
                <a:cs typeface="Arial" panose="020B0604020202020204" pitchFamily="34" charset="0"/>
              </a:rPr>
              <a:t> </a:t>
            </a:r>
            <a:r>
              <a:rPr kumimoji="0" lang="fr-FR" altLang="fr-FR"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et sur le site de l’Orchestre des Pays de Savoie : </a:t>
            </a:r>
            <a:r>
              <a:rPr kumimoji="0" lang="fr-FR" altLang="fr-FR" sz="10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6"/>
              </a:rPr>
              <a:t>https://orchestrepayssavoie.com/concert/quand-arie-rencontre/</a:t>
            </a:r>
            <a:r>
              <a:rPr kumimoji="0" lang="fr-FR" altLang="fr-FR" sz="1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p>
        </p:txBody>
      </p:sp>
      <p:pic>
        <p:nvPicPr>
          <p:cNvPr id="33" name="Image 32">
            <a:extLst>
              <a:ext uri="{FF2B5EF4-FFF2-40B4-BE49-F238E27FC236}">
                <a16:creationId xmlns:a16="http://schemas.microsoft.com/office/drawing/2014/main" xmlns="" id="{B6222315-81CC-FEB1-7545-BF32BF4D844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02796" y="4028602"/>
            <a:ext cx="2123801" cy="2840475"/>
          </a:xfrm>
          <a:prstGeom prst="rect">
            <a:avLst/>
          </a:prstGeom>
        </p:spPr>
      </p:pic>
    </p:spTree>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6524</TotalTime>
  <Words>466</Words>
  <Application>Microsoft Office PowerPoint</Application>
  <PresentationFormat>Personnalisé</PresentationFormat>
  <Paragraphs>95</Paragraphs>
  <Slides>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Arial MT</vt:lpstr>
      <vt:lpstr>Calibri</vt:lpstr>
      <vt:lpstr>Calibri Light</vt:lpstr>
      <vt:lpstr>Times New Roman</vt:lpstr>
      <vt:lpstr>Thème Office</vt:lpstr>
      <vt:lpstr> L’echo de Saint Germain du lac 30-31 août 2025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Paroisse Saint Giniez</dc:title>
  <dc:creator>hortense</dc:creator>
  <cp:lastModifiedBy>Compte Microsoft</cp:lastModifiedBy>
  <cp:revision>1110</cp:revision>
  <cp:lastPrinted>2023-01-10T15:26:00Z</cp:lastPrinted>
  <dcterms:created xsi:type="dcterms:W3CDTF">2023-01-05T16:54:00Z</dcterms:created>
  <dcterms:modified xsi:type="dcterms:W3CDTF">2025-08-31T16:29:08Z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658286E24158486E9BA6A112561E13CA_13</vt:lpwstr>
  </property>
  <property fmtid="{D5CDD505-2E9C-101B-9397-08002B2CF9AE}" pid="3" name="KSOProductBuildVer">
    <vt:lpwstr>1036-12.2.0.20782</vt:lpwstr>
  </property>
</Properties>
</file>