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>
        <p:scale>
          <a:sx n="78" d="100"/>
          <a:sy n="78" d="100"/>
        </p:scale>
        <p:origin x="1651" y="-2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40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618" y="0"/>
            <a:ext cx="430140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CED96-068A-4274-8614-CE8858D45159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3858" y="849709"/>
            <a:ext cx="4078605" cy="229421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632" y="3271381"/>
            <a:ext cx="7941056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611"/>
            <a:ext cx="4301405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618" y="6456611"/>
            <a:ext cx="4301405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DBC96-224C-4F47-B1D0-6020CB55D1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820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4152900" y="849313"/>
            <a:ext cx="1620838" cy="2293937"/>
          </a:xfrm>
        </p:spPr>
      </p:sp>
      <p:sp>
        <p:nvSpPr>
          <p:cNvPr id="3" name="Espace réservé du texte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58901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5650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7585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565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758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5"/>
            </a:lvl3pPr>
            <a:lvl4pPr>
              <a:defRPr sz="1655"/>
            </a:lvl4pPr>
            <a:lvl5pPr>
              <a:defRPr sz="1655"/>
            </a:lvl5pPr>
            <a:lvl6pPr>
              <a:defRPr sz="1655"/>
            </a:lvl6pPr>
            <a:lvl7pPr>
              <a:defRPr sz="1655"/>
            </a:lvl7pPr>
            <a:lvl8pPr>
              <a:defRPr sz="1655"/>
            </a:lvl8pPr>
            <a:lvl9pPr>
              <a:defRPr sz="165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5650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7585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7A7BF-90E4-4F40-A24E-1A0408A54484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FA1B0-A872-4AEE-A457-FC8888C3D95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5650" rtl="0" eaLnBrk="1" latinLnBrk="0" hangingPunct="1">
        <a:lnSpc>
          <a:spcPct val="90000"/>
        </a:lnSpc>
        <a:spcBef>
          <a:spcPct val="0"/>
        </a:spcBef>
        <a:buNone/>
        <a:defRPr sz="36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565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464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24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758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t-germain-du-lac@diocese-annecy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ww.diocese-annecy.fr/actualites/un-ete-spirituel" TargetMode="External"/><Relationship Id="rId2" Type="http://schemas.openxmlformats.org/officeDocument/2006/relationships/hyperlink" Target="mailto:brunolecoin@yahoo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rgueveyrier.com/" TargetMode="External"/><Relationship Id="rId5" Type="http://schemas.openxmlformats.org/officeDocument/2006/relationships/hyperlink" Target="mailto:delyllejf@orange.fr" TargetMode="External"/><Relationship Id="rId4" Type="http://schemas.openxmlformats.org/officeDocument/2006/relationships/hyperlink" Target="mailto:camuset.tom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92078" y="182592"/>
            <a:ext cx="3783239" cy="6666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rgbClr val="00B050"/>
                </a:solidFill>
              </a:rPr>
              <a:t> </a:t>
            </a:r>
            <a:r>
              <a:rPr lang="fr-FR" sz="18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L’echo de Saint Germain du lac</a:t>
            </a:r>
            <a:br>
              <a:rPr lang="fr-FR" sz="18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3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– 3 août 2025</a:t>
            </a:r>
            <a:endParaRPr lang="fr-FR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623132" y="1339913"/>
            <a:ext cx="1789857" cy="9062520"/>
          </a:xfrm>
          <a:ln w="3175">
            <a:solidFill>
              <a:schemeClr val="accent6"/>
            </a:solidFill>
          </a:ln>
        </p:spPr>
        <p:txBody>
          <a:bodyPr>
            <a:normAutofit fontScale="25000" lnSpcReduction="20000"/>
          </a:bodyPr>
          <a:lstStyle/>
          <a:p>
            <a:pPr algn="ctr" fontAlgn="base">
              <a:spcBef>
                <a:spcPts val="1200"/>
              </a:spcBef>
            </a:pPr>
            <a:endParaRPr lang="fr-FR" sz="3200" b="1" i="0" dirty="0">
              <a:solidFill>
                <a:schemeClr val="accent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ts val="600"/>
              </a:spcBef>
            </a:pPr>
            <a:r>
              <a:rPr lang="fr-FR" sz="4665" b="1" i="0" dirty="0">
                <a:solidFill>
                  <a:schemeClr val="accent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HORAIRES DES</a:t>
            </a:r>
          </a:p>
          <a:p>
            <a:pPr algn="ctr" fontAlgn="base">
              <a:spcBef>
                <a:spcPts val="600"/>
              </a:spcBef>
            </a:pPr>
            <a:r>
              <a:rPr lang="fr-FR" sz="4665" b="1" i="0" dirty="0">
                <a:solidFill>
                  <a:schemeClr val="accent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MESSES</a:t>
            </a:r>
          </a:p>
          <a:p>
            <a:pPr algn="ctr" fontAlgn="base"/>
            <a:endParaRPr lang="fr-FR" sz="5600" b="1" i="0" dirty="0">
              <a:ln>
                <a:noFill/>
              </a:ln>
              <a:solidFill>
                <a:schemeClr val="accent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fr-FR" sz="5600" b="1" i="0" dirty="0">
                <a:ln>
                  <a:noFill/>
                </a:ln>
                <a:solidFill>
                  <a:schemeClr val="accent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Semaine</a:t>
            </a:r>
          </a:p>
          <a:p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Mardi 18H30</a:t>
            </a:r>
          </a:p>
          <a:p>
            <a:r>
              <a:rPr lang="fr-FR" sz="5600" dirty="0">
                <a:latin typeface="Arial" panose="020B0604020202020204" pitchFamily="34" charset="0"/>
                <a:cs typeface="Arial" panose="020B0604020202020204" pitchFamily="34" charset="0"/>
              </a:rPr>
              <a:t> Menthon</a:t>
            </a:r>
          </a:p>
          <a:p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Mercredi 8H30 </a:t>
            </a:r>
          </a:p>
          <a:p>
            <a:r>
              <a:rPr lang="fr-FR" sz="5600" dirty="0">
                <a:latin typeface="Arial" panose="020B0604020202020204" pitchFamily="34" charset="0"/>
                <a:cs typeface="Arial" panose="020B0604020202020204" pitchFamily="34" charset="0"/>
              </a:rPr>
              <a:t>Veyrier (sacrisitie)</a:t>
            </a:r>
          </a:p>
          <a:p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Vendredi 8H30 </a:t>
            </a:r>
          </a:p>
          <a:p>
            <a:r>
              <a:rPr lang="fr-FR" sz="5600" dirty="0">
                <a:latin typeface="Arial" panose="020B0604020202020204" pitchFamily="34" charset="0"/>
                <a:cs typeface="Arial" panose="020B0604020202020204" pitchFamily="34" charset="0"/>
              </a:rPr>
              <a:t>Saint Germain (oratoire)</a:t>
            </a:r>
          </a:p>
          <a:p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Vendredi 15H00</a:t>
            </a:r>
          </a:p>
          <a:p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5600" dirty="0">
                <a:latin typeface="Arial" panose="020B0604020202020204" pitchFamily="34" charset="0"/>
                <a:cs typeface="Arial" panose="020B0604020202020204" pitchFamily="34" charset="0"/>
              </a:rPr>
              <a:t>EHPAD à Veyrier pour les résidents</a:t>
            </a:r>
          </a:p>
          <a:p>
            <a:endParaRPr lang="fr-FR" sz="4800" dirty="0"/>
          </a:p>
          <a:p>
            <a:r>
              <a:rPr lang="fr-FR" sz="5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Samedi 2 août </a:t>
            </a:r>
          </a:p>
          <a:p>
            <a:r>
              <a:rPr lang="fr-FR" sz="5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18H30 Veyrier</a:t>
            </a:r>
          </a:p>
          <a:p>
            <a:endParaRPr lang="fr-FR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5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Dimanche 3 août</a:t>
            </a:r>
          </a:p>
          <a:p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9H00 Bluffy</a:t>
            </a:r>
          </a:p>
          <a:p>
            <a:pPr>
              <a:lnSpc>
                <a:spcPct val="120000"/>
              </a:lnSpc>
            </a:pPr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10H30 Menthon</a:t>
            </a:r>
          </a:p>
          <a:p>
            <a:pPr>
              <a:lnSpc>
                <a:spcPct val="120000"/>
              </a:lnSpc>
            </a:pPr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18H St Germain</a:t>
            </a:r>
          </a:p>
          <a:p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5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Samedi 09 août</a:t>
            </a:r>
          </a:p>
          <a:p>
            <a:r>
              <a:rPr lang="fr-FR" sz="56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18H30 Veyrier</a:t>
            </a:r>
          </a:p>
          <a:p>
            <a:endParaRPr lang="fr-FR" sz="56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fr-FR" sz="5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Dimanche 10 août</a:t>
            </a:r>
          </a:p>
          <a:p>
            <a:r>
              <a:rPr lang="fr-FR" sz="5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9H00 Bluffy</a:t>
            </a:r>
          </a:p>
          <a:p>
            <a:pPr>
              <a:lnSpc>
                <a:spcPct val="120000"/>
              </a:lnSpc>
            </a:pPr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10H30 Alex</a:t>
            </a:r>
          </a:p>
          <a:p>
            <a:pPr>
              <a:lnSpc>
                <a:spcPct val="120000"/>
              </a:lnSpc>
            </a:pPr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18H St Germain</a:t>
            </a:r>
          </a:p>
          <a:p>
            <a:pPr>
              <a:lnSpc>
                <a:spcPct val="120000"/>
              </a:lnSpc>
            </a:pPr>
            <a:endParaRPr lang="fr-FR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fr-FR" sz="5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août</a:t>
            </a:r>
          </a:p>
          <a:p>
            <a:pPr>
              <a:lnSpc>
                <a:spcPct val="120000"/>
              </a:lnSpc>
            </a:pPr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10H30 </a:t>
            </a:r>
            <a:r>
              <a:rPr lang="fr-FR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Ramponnet</a:t>
            </a:r>
            <a:endParaRPr lang="fr-FR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fr-FR" sz="5600" b="1" dirty="0">
                <a:latin typeface="Arial" panose="020B0604020202020204" pitchFamily="34" charset="0"/>
                <a:cs typeface="Arial" panose="020B0604020202020204" pitchFamily="34" charset="0"/>
              </a:rPr>
              <a:t>18H St Germain</a:t>
            </a:r>
          </a:p>
          <a:p>
            <a:endParaRPr lang="fr-FR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550546" y="3740727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6" name="Zone de texte 15"/>
          <p:cNvSpPr txBox="1"/>
          <p:nvPr/>
        </p:nvSpPr>
        <p:spPr>
          <a:xfrm>
            <a:off x="1176249" y="8621423"/>
            <a:ext cx="3784600" cy="19156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 anchor="t">
            <a:noAutofit/>
          </a:bodyPr>
          <a:lstStyle/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solidFill>
                  <a:schemeClr val="accent6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Accueil maison paroissiale</a:t>
            </a: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lang="fr-FR" sz="1000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9 route des moulins 74 290 </a:t>
            </a:r>
            <a:r>
              <a:rPr lang="fr-FR" sz="1000" dirty="0" err="1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Menthon</a:t>
            </a:r>
            <a:r>
              <a:rPr lang="fr-FR" sz="1000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-St-Bernard </a:t>
            </a:r>
            <a:r>
              <a:rPr sz="1000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04 50 60 12 53</a:t>
            </a:r>
            <a:endParaRPr lang="fr-FR" altLang="en-US" sz="1000" dirty="0">
              <a:solidFill>
                <a:srgbClr val="222222"/>
              </a:solidFill>
              <a:latin typeface="Arial" panose="020B0604020202020204" pitchFamily="34" charset="0"/>
              <a:ea typeface="Arial" panose="020B0604020202020204"/>
              <a:cs typeface="Arial" panose="020B0604020202020204" pitchFamily="34" charset="0"/>
              <a:sym typeface="+mn-ea"/>
            </a:endParaRP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La maison paroissiale sera fermée du 28 juillet au 10 août. Réouverture le lundi 11 août.</a:t>
            </a: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Lundi de 14h à 18h</a:t>
            </a:r>
            <a:r>
              <a:rPr lang="fr-FR"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 - </a:t>
            </a:r>
            <a:r>
              <a:rPr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Mardi </a:t>
            </a:r>
            <a:r>
              <a:rPr lang="fr-FR"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de </a:t>
            </a:r>
            <a:r>
              <a:rPr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9h à 12h</a:t>
            </a:r>
            <a:endParaRPr sz="1000" b="1" i="0" dirty="0">
              <a:solidFill>
                <a:srgbClr val="222222"/>
              </a:solidFill>
              <a:latin typeface="Arial" panose="020B0604020202020204" pitchFamily="34" charset="0"/>
              <a:ea typeface="Arial" panose="020B0604020202020204"/>
              <a:cs typeface="Arial" panose="020B0604020202020204" pitchFamily="34" charset="0"/>
            </a:endParaRP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Mercredi</a:t>
            </a:r>
            <a:r>
              <a:rPr lang="fr-FR"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 de </a:t>
            </a:r>
            <a:r>
              <a:rPr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10h à 13h et </a:t>
            </a:r>
            <a:r>
              <a:rPr lang="fr-FR"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de </a:t>
            </a:r>
            <a:r>
              <a:rPr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14h à 18h</a:t>
            </a: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sz="1000" b="1" dirty="0">
                <a:solidFill>
                  <a:schemeClr val="accent6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Permanence d’un </a:t>
            </a:r>
            <a:r>
              <a:rPr sz="1000" b="1" dirty="0" err="1">
                <a:solidFill>
                  <a:schemeClr val="accent6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prêtre</a:t>
            </a:r>
            <a:endParaRPr sz="1000" b="1" i="0" dirty="0">
              <a:solidFill>
                <a:schemeClr val="accent6"/>
              </a:solidFill>
              <a:latin typeface="Arial" panose="020B0604020202020204" pitchFamily="34" charset="0"/>
              <a:ea typeface="Arial" panose="020B0604020202020204"/>
              <a:cs typeface="Arial" panose="020B0604020202020204" pitchFamily="34" charset="0"/>
            </a:endParaRP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Les lundi 28 juillet et 4 août de 14h00 à 18h00. </a:t>
            </a: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Puis, à compter du 11 août :  </a:t>
            </a: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Lundi de 14h à 17h</a:t>
            </a:r>
            <a:r>
              <a:rPr lang="fr-FR"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 et </a:t>
            </a:r>
            <a:r>
              <a:rPr sz="1000" b="1" dirty="0" err="1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Mercredi</a:t>
            </a:r>
            <a:r>
              <a:rPr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 </a:t>
            </a:r>
            <a:r>
              <a:rPr lang="fr-FR"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de </a:t>
            </a:r>
            <a:r>
              <a:rPr sz="1000" b="1" dirty="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</a:rPr>
              <a:t>9h30 à 11h30</a:t>
            </a: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sz="1000" dirty="0">
                <a:solidFill>
                  <a:srgbClr val="1155CC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+mn-ea"/>
                <a:hlinkClick r:id="rId3" action="ppaction://hlinkfile"/>
              </a:rPr>
              <a:t>st-germain-du-lac@diocese-annecy.fr</a:t>
            </a:r>
            <a:endParaRPr sz="1000" dirty="0">
              <a:solidFill>
                <a:srgbClr val="1155CC"/>
              </a:solidFill>
              <a:latin typeface="Arial" panose="020B0604020202020204" pitchFamily="34" charset="0"/>
              <a:ea typeface="Arial" panose="020B0604020202020204"/>
              <a:cs typeface="Arial" panose="020B0604020202020204" pitchFamily="34" charset="0"/>
              <a:sym typeface="+mn-ea"/>
            </a:endParaRP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endParaRPr sz="1000" b="0" i="0" dirty="0">
              <a:solidFill>
                <a:srgbClr val="1155CC"/>
              </a:solidFill>
              <a:latin typeface="Arial" panose="020B0604020202020204" pitchFamily="34" charset="0"/>
              <a:ea typeface="Arial" panose="020B0604020202020204"/>
              <a:cs typeface="Arial" panose="020B0604020202020204" pitchFamily="34" charset="0"/>
              <a:hlinkClick r:id="rId3" action="ppaction://hlinkfile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</a:pPr>
            <a:endParaRPr sz="1000" b="1" i="0" dirty="0">
              <a:solidFill>
                <a:srgbClr val="222222"/>
              </a:solidFill>
              <a:latin typeface="Arial" panose="020B0604020202020204" pitchFamily="34" charset="0"/>
              <a:ea typeface="Arial" panose="020B0604020202020204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</a:pPr>
            <a:endParaRPr lang="fr-FR" altLang="en-US" sz="1000" dirty="0">
              <a:solidFill>
                <a:srgbClr val="222222"/>
              </a:solidFill>
              <a:latin typeface="Arial" panose="020B0604020202020204" pitchFamily="34" charset="0"/>
              <a:ea typeface="Arial" panose="020B0604020202020204"/>
              <a:cs typeface="Arial" panose="020B0604020202020204" pitchFamily="34" charset="0"/>
              <a:sym typeface="+mn-ea"/>
            </a:endParaRPr>
          </a:p>
        </p:txBody>
      </p:sp>
      <p:sp>
        <p:nvSpPr>
          <p:cNvPr id="17" name="Zone de texte 16"/>
          <p:cNvSpPr txBox="1"/>
          <p:nvPr/>
        </p:nvSpPr>
        <p:spPr>
          <a:xfrm>
            <a:off x="-3295015" y="7389495"/>
            <a:ext cx="35407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fr-FR" sz="1000"/>
          </a:p>
          <a:p>
            <a:endParaRPr lang="fr-FR" altLang="en-US" sz="100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xmlns="" id="{4FFA7AC4-02BB-7ADE-A095-A79EAB7BF6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451" y="93664"/>
            <a:ext cx="2274224" cy="1094202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69BB3626-DEEC-3B58-B0E2-E7A0012E017E}"/>
              </a:ext>
            </a:extLst>
          </p:cNvPr>
          <p:cNvSpPr txBox="1"/>
          <p:nvPr/>
        </p:nvSpPr>
        <p:spPr>
          <a:xfrm>
            <a:off x="245745" y="985022"/>
            <a:ext cx="5285922" cy="560153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92D050"/>
                </a:solidFill>
              </a:rPr>
              <a:t>Ne pas se laisser irriter par </a:t>
            </a:r>
            <a:r>
              <a:rPr lang="fr-FR" sz="1200" b="1" dirty="0" smtClean="0">
                <a:solidFill>
                  <a:srgbClr val="92D050"/>
                </a:solidFill>
              </a:rPr>
              <a:t>l’héritage.</a:t>
            </a:r>
            <a:endParaRPr lang="fr-FR" sz="1200" b="1" dirty="0">
              <a:solidFill>
                <a:srgbClr val="92D050"/>
              </a:solidFill>
            </a:endParaRPr>
          </a:p>
          <a:p>
            <a:pPr algn="just"/>
            <a:r>
              <a:rPr lang="fr-FR" sz="1000" dirty="0" smtClean="0"/>
              <a:t>Dès </a:t>
            </a:r>
            <a:r>
              <a:rPr lang="fr-FR" sz="1000" dirty="0"/>
              <a:t>que l’on parle d’héritage on se dit « ce que j’ai accumulé, qui l’aura ? »</a:t>
            </a:r>
          </a:p>
          <a:p>
            <a:pPr algn="just"/>
            <a:r>
              <a:rPr lang="fr-FR" sz="1000" dirty="0"/>
              <a:t>On s’ingénie à trouver le meilleur moyen pour que les biens accumulés aillent au mieux auprès de nos descendants. Ou alors nous nous rendons à l’évidence </a:t>
            </a:r>
            <a:r>
              <a:rPr lang="fr-FR" sz="1000" dirty="0" smtClean="0"/>
              <a:t>de </a:t>
            </a:r>
            <a:r>
              <a:rPr lang="fr-FR" sz="1000" dirty="0"/>
              <a:t>la sagesse : en effet, que reste-t-il à l’homme de toute la peine et de tous les calculs pour lesquels il se fatigue sous le soleil ? </a:t>
            </a:r>
            <a:r>
              <a:rPr lang="fr-FR" sz="1000" dirty="0" smtClean="0"/>
              <a:t>Vanité, </a:t>
            </a:r>
            <a:r>
              <a:rPr lang="fr-FR" sz="1000" dirty="0"/>
              <a:t>tout est vanité ! </a:t>
            </a:r>
          </a:p>
          <a:p>
            <a:pPr algn="just"/>
            <a:r>
              <a:rPr lang="fr-FR" sz="100" dirty="0"/>
              <a:t> </a:t>
            </a:r>
          </a:p>
          <a:p>
            <a:pPr algn="just"/>
            <a:r>
              <a:rPr lang="fr-FR" sz="1000" dirty="0"/>
              <a:t>Mais bien </a:t>
            </a:r>
            <a:r>
              <a:rPr lang="fr-FR" sz="1000" dirty="0" smtClean="0"/>
              <a:t>sûr, au-delà </a:t>
            </a:r>
            <a:r>
              <a:rPr lang="fr-FR" sz="1000" dirty="0"/>
              <a:t>des simples biens matériels et des traits physiques, nos parents et </a:t>
            </a:r>
            <a:r>
              <a:rPr lang="fr-FR" sz="1000" dirty="0" smtClean="0"/>
              <a:t>descendants </a:t>
            </a:r>
            <a:r>
              <a:rPr lang="fr-FR" sz="1000" dirty="0"/>
              <a:t>nous lèguent un héritage </a:t>
            </a:r>
            <a:r>
              <a:rPr lang="fr-FR" sz="1000" dirty="0" smtClean="0"/>
              <a:t>plus subtil : </a:t>
            </a:r>
            <a:r>
              <a:rPr lang="fr-FR" sz="1000" dirty="0"/>
              <a:t>un droit (titre, charge) ou plus largement, </a:t>
            </a:r>
            <a:r>
              <a:rPr lang="fr-FR" sz="1000" dirty="0" smtClean="0"/>
              <a:t>des </a:t>
            </a:r>
            <a:r>
              <a:rPr lang="fr-FR" sz="1000" dirty="0"/>
              <a:t>valeurs, traditions, langue</a:t>
            </a:r>
            <a:r>
              <a:rPr lang="fr-FR" sz="1000" dirty="0" smtClean="0"/>
              <a:t>…). </a:t>
            </a:r>
            <a:r>
              <a:rPr lang="fr-FR" sz="1000" dirty="0"/>
              <a:t>Des valeurs, offertes ou imposées, </a:t>
            </a:r>
            <a:r>
              <a:rPr lang="fr-FR" sz="1000" dirty="0" smtClean="0"/>
              <a:t>d’une vision </a:t>
            </a:r>
            <a:r>
              <a:rPr lang="fr-FR" sz="1000" dirty="0"/>
              <a:t>du monde </a:t>
            </a:r>
            <a:r>
              <a:rPr lang="fr-FR" sz="1000" dirty="0" smtClean="0"/>
              <a:t>radieuse </a:t>
            </a:r>
            <a:r>
              <a:rPr lang="fr-FR" sz="1000" dirty="0"/>
              <a:t>ou </a:t>
            </a:r>
            <a:r>
              <a:rPr lang="fr-FR" sz="1000" dirty="0" smtClean="0"/>
              <a:t>déformée, d’un mode </a:t>
            </a:r>
            <a:r>
              <a:rPr lang="fr-FR" sz="1000" dirty="0"/>
              <a:t>de vie parfois </a:t>
            </a:r>
            <a:r>
              <a:rPr lang="fr-FR" sz="1000" dirty="0" smtClean="0"/>
              <a:t>obsolète, </a:t>
            </a:r>
            <a:r>
              <a:rPr lang="fr-FR" sz="1000" dirty="0"/>
              <a:t>d’une mentalité qui a pu se </a:t>
            </a:r>
            <a:r>
              <a:rPr lang="fr-FR" sz="1000" dirty="0" smtClean="0"/>
              <a:t>rigidifier, de </a:t>
            </a:r>
            <a:r>
              <a:rPr lang="fr-FR" sz="1000" dirty="0"/>
              <a:t>comportements qui glissent vers les automatismes... </a:t>
            </a:r>
            <a:r>
              <a:rPr lang="fr-FR" sz="1000" dirty="0" smtClean="0"/>
              <a:t>Bref, </a:t>
            </a:r>
            <a:r>
              <a:rPr lang="fr-FR" sz="1000" dirty="0"/>
              <a:t>un héritage invisible qui façonne et limite notre existence bien plus que nous ne voulons le soupçonner.</a:t>
            </a:r>
          </a:p>
          <a:p>
            <a:pPr algn="just"/>
            <a:r>
              <a:rPr lang="fr-FR" sz="1000" dirty="0" smtClean="0"/>
              <a:t>Mais </a:t>
            </a:r>
            <a:r>
              <a:rPr lang="fr-FR" sz="1000" dirty="0"/>
              <a:t>parler d’héritage nous permet de nous poser la question de la transmission. Non seulement à qui je transmets mais qu’est-ce que je transmets ! </a:t>
            </a:r>
          </a:p>
          <a:p>
            <a:pPr algn="just"/>
            <a:r>
              <a:rPr lang="fr-FR" sz="1000" dirty="0" smtClean="0"/>
              <a:t>Probablement faut-il </a:t>
            </a:r>
            <a:r>
              <a:rPr lang="fr-FR" sz="1000" dirty="0"/>
              <a:t>effectuer un travail de tri : dans tout ce que j’ai reçu en héritage de mes ancêtres, que vais-je garder, éliminer et que vais-je transformer et créer pour espérer pouvoir le transmettre à mon tour car nous sommes des passeurs, non pas passifs mais diligents ?</a:t>
            </a:r>
          </a:p>
          <a:p>
            <a:pPr algn="just"/>
            <a:r>
              <a:rPr lang="fr-FR" sz="1000" dirty="0" smtClean="0"/>
              <a:t>L’autre jour, </a:t>
            </a:r>
            <a:r>
              <a:rPr lang="fr-FR" sz="1000" dirty="0"/>
              <a:t>un papa se désolait que ses enfants arpentaient le monde du dimanche sans mettre les pieds à l’église ! Il me demandait ce qu’il a bien pu rater dans la transmission de la foi à ses enfants ! </a:t>
            </a:r>
          </a:p>
          <a:p>
            <a:pPr algn="just"/>
            <a:r>
              <a:rPr lang="fr-FR" sz="1000" dirty="0"/>
              <a:t>Je lui ai dit : « Vraiment ! J’imagine que vous avez transmis ce qui est transmissible ! Pas sûr que ce que l’on </a:t>
            </a:r>
            <a:r>
              <a:rPr lang="fr-FR" sz="1000" dirty="0" smtClean="0"/>
              <a:t>appelle </a:t>
            </a:r>
            <a:r>
              <a:rPr lang="fr-FR" sz="1000" dirty="0"/>
              <a:t>la foi fasse partie de ce transmissible ! </a:t>
            </a:r>
            <a:r>
              <a:rPr lang="fr-FR" sz="1000" dirty="0" smtClean="0"/>
              <a:t>». On </a:t>
            </a:r>
            <a:r>
              <a:rPr lang="fr-FR" sz="1000" dirty="0"/>
              <a:t>transmet peut-être une « </a:t>
            </a:r>
            <a:r>
              <a:rPr lang="fr-FR" sz="1000" dirty="0" smtClean="0"/>
              <a:t>culture chrétienne </a:t>
            </a:r>
            <a:r>
              <a:rPr lang="fr-FR" sz="1000" dirty="0"/>
              <a:t>», ou aussi des mots qui nous </a:t>
            </a:r>
            <a:r>
              <a:rPr lang="fr-FR" sz="1000" dirty="0" smtClean="0"/>
              <a:t>aident </a:t>
            </a:r>
            <a:r>
              <a:rPr lang="fr-FR" sz="1000" dirty="0"/>
              <a:t>à dire la foi : un credo, des histoires personnelles ou familiales, des faits et gestes de celles et ceux qui nous ont </a:t>
            </a:r>
            <a:r>
              <a:rPr lang="fr-FR" sz="1000" dirty="0" smtClean="0"/>
              <a:t>précédés dans </a:t>
            </a:r>
            <a:r>
              <a:rPr lang="fr-FR" sz="1000" dirty="0"/>
              <a:t>la vie, dans la foi. On transmet la Bible, des habitudes de prières et de silences. </a:t>
            </a:r>
            <a:r>
              <a:rPr lang="fr-FR" sz="1000" dirty="0" smtClean="0"/>
              <a:t>Bref, </a:t>
            </a:r>
            <a:r>
              <a:rPr lang="fr-FR" sz="1000" dirty="0"/>
              <a:t>on transmet tant de choses importantes </a:t>
            </a:r>
            <a:r>
              <a:rPr lang="fr-FR" sz="1000" dirty="0" smtClean="0"/>
              <a:t>certes, </a:t>
            </a:r>
            <a:r>
              <a:rPr lang="fr-FR" sz="1000" dirty="0"/>
              <a:t>mais qui ne sont pas la foi ! La foi c’est radicalement la confiance, cela ne se transmet pas. Cela se donne : on accorde sa confiance, on fait confiance à quelqu’un. Cette confiance, la foi, naît dans une relation, dans laquelle on entre ou non.</a:t>
            </a:r>
          </a:p>
          <a:p>
            <a:pPr algn="just"/>
            <a:r>
              <a:rPr lang="fr-FR" sz="1000" dirty="0"/>
              <a:t>La foi est une relation non transmissible en l’état !</a:t>
            </a:r>
          </a:p>
          <a:p>
            <a:pPr algn="just"/>
            <a:r>
              <a:rPr lang="fr-FR" sz="1000" dirty="0"/>
              <a:t>Alors </a:t>
            </a:r>
            <a:r>
              <a:rPr lang="fr-FR" sz="1000" dirty="0" smtClean="0"/>
              <a:t>oui, </a:t>
            </a:r>
            <a:r>
              <a:rPr lang="fr-FR" sz="1000" dirty="0"/>
              <a:t>la foi est un acte </a:t>
            </a:r>
            <a:r>
              <a:rPr lang="fr-FR" sz="1000" dirty="0" smtClean="0"/>
              <a:t>personnel : </a:t>
            </a:r>
            <a:r>
              <a:rPr lang="fr-FR" sz="1000" dirty="0"/>
              <a:t>croire ne peut être un simple héritage. </a:t>
            </a:r>
            <a:br>
              <a:rPr lang="fr-FR" sz="1000" dirty="0"/>
            </a:br>
            <a:r>
              <a:rPr lang="fr-FR" sz="1000" dirty="0"/>
              <a:t>Il y a un moment où la personne fait un choix libre, une adhésion intérieure.</a:t>
            </a:r>
          </a:p>
          <a:p>
            <a:pPr algn="just"/>
            <a:r>
              <a:rPr lang="fr-FR" sz="1000" dirty="0" smtClean="0"/>
              <a:t>François de </a:t>
            </a:r>
            <a:r>
              <a:rPr lang="fr-FR" sz="1000" dirty="0"/>
              <a:t>Sales a su mettre l’accent sur l’authenticité et la puissance de cette relation ! </a:t>
            </a:r>
          </a:p>
          <a:p>
            <a:pPr algn="just"/>
            <a:r>
              <a:rPr lang="fr-FR" sz="1000" dirty="0" smtClean="0"/>
              <a:t>Si </a:t>
            </a:r>
            <a:r>
              <a:rPr lang="fr-FR" sz="1000" dirty="0"/>
              <a:t>ton enfant ne croit pas, contente toi d’être toi-même. 'Ne parle de Dieu que si l’on t’interroge, mais vis de telle façon qu’on t’interroge.' Ne passe pas en force ! </a:t>
            </a:r>
          </a:p>
          <a:p>
            <a:pPr algn="just"/>
            <a:r>
              <a:rPr lang="fr-FR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Bonne </a:t>
            </a:r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semaine !  F Thierry </a:t>
            </a:r>
            <a:r>
              <a:rPr lang="fr-FR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Mollard, </a:t>
            </a:r>
            <a:r>
              <a:rPr lang="fr-FR" sz="1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osfs</a:t>
            </a:r>
            <a:endParaRPr lang="fr-FR" sz="1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DA71F2D0-D976-B420-3856-889CBB9C924F}"/>
              </a:ext>
            </a:extLst>
          </p:cNvPr>
          <p:cNvSpPr txBox="1"/>
          <p:nvPr/>
        </p:nvSpPr>
        <p:spPr>
          <a:xfrm>
            <a:off x="245745" y="7030134"/>
            <a:ext cx="5285922" cy="152349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Haltes spirituelles à l’Ermitage de St </a:t>
            </a:r>
            <a:r>
              <a:rPr lang="fr-FR" sz="1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Germain</a:t>
            </a:r>
          </a:p>
          <a:p>
            <a:pPr algn="just"/>
            <a:r>
              <a:rPr lang="fr-FR" sz="1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Jeudi </a:t>
            </a:r>
            <a:r>
              <a:rPr lang="fr-FR" sz="1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août de 09h30 à </a:t>
            </a:r>
            <a:r>
              <a:rPr lang="fr-FR" sz="1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17h00 : Emmaüs : </a:t>
            </a:r>
            <a:r>
              <a:rPr lang="fr-FR" sz="1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 chahutée, chaise renversée qui révèlent bien des secrets…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Car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Emmaüs c'est d'abord un chemin, où s'écrit une histoire qui mêle tristesse et espoir. Car voilà 2 disciples, </a:t>
            </a:r>
            <a:r>
              <a:rPr lang="fr-FR" sz="1000" dirty="0" err="1">
                <a:latin typeface="Arial" panose="020B0604020202020204" pitchFamily="34" charset="0"/>
                <a:cs typeface="Arial" panose="020B0604020202020204" pitchFamily="34" charset="0"/>
              </a:rPr>
              <a:t>Cléophas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&amp; son binôme... en marche vers Emmaüs. </a:t>
            </a:r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Intervenant : P. Michel </a:t>
            </a:r>
            <a:r>
              <a:rPr lang="fr-FR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Tournade</a:t>
            </a:r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osfs</a:t>
            </a:r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.    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</a:p>
          <a:p>
            <a:pPr algn="just"/>
            <a:r>
              <a:rPr lang="fr-FR" sz="1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Jeudi </a:t>
            </a:r>
            <a:r>
              <a:rPr lang="fr-FR" sz="1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août de 09h30 à </a:t>
            </a:r>
            <a:r>
              <a:rPr lang="fr-FR" sz="1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13h00 : </a:t>
            </a:r>
            <a:r>
              <a:rPr lang="fr-FR" sz="1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Histoire de cœur : 2 oreillettes, 2 voies.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Dans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un monde en perpétuel changement, réentendons les battements du cœur à travers deux voix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marquantes, Saint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François de Sales et le Pape François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Intervenant : Fr Cyprien </a:t>
            </a:r>
            <a:r>
              <a:rPr lang="fr-FR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Messié</a:t>
            </a:r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osfs</a:t>
            </a:r>
            <a:r>
              <a:rPr lang="fr-FR" sz="10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269186" y="8422700"/>
            <a:ext cx="7021299" cy="13788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fr-FR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Contacts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Père Thierry Mollard : 0616706882 -  mothy@laposte.net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Père Stéphane </a:t>
            </a:r>
            <a:r>
              <a:rPr lang="fr-FR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Raux</a:t>
            </a:r>
            <a:r>
              <a:rPr lang="fr-FR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0624457877 - straux@laposte.net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Père Maurice Riguet : 0785362758 - mauriceriguet0@gmail.com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Père Olivier </a:t>
            </a:r>
            <a:r>
              <a:rPr lang="fr-FR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Fleau</a:t>
            </a:r>
            <a:r>
              <a:rPr lang="fr-FR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0663247313 - p.o.fleau@diocese-annecy.fr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Père Bruno Lecoin : 0684814514 -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brunolecoin@yahoo.fr</a:t>
            </a:r>
            <a:endParaRPr lang="fr-FR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Pour recevoir par mail l’écho de St Germain</a:t>
            </a:r>
            <a:r>
              <a:rPr lang="fr-FR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s’inscrire sur le lien suivant : https//www.diocese-annecy.fr/le-diocese/les-paroisses/paroisse-saint-germain-du-lac/newsletter/abonnes/abonne_edit?nl=newsletter-principale  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Image 18"/>
          <p:cNvPicPr/>
          <p:nvPr/>
        </p:nvPicPr>
        <p:blipFill>
          <a:blip r:embed="rId3"/>
          <a:stretch>
            <a:fillRect/>
          </a:stretch>
        </p:blipFill>
        <p:spPr>
          <a:xfrm>
            <a:off x="-8308477" y="120015"/>
            <a:ext cx="965835" cy="72517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B77D1CFA-EA54-703F-7A8C-7051683C7D2C}"/>
              </a:ext>
            </a:extLst>
          </p:cNvPr>
          <p:cNvSpPr txBox="1"/>
          <p:nvPr/>
        </p:nvSpPr>
        <p:spPr>
          <a:xfrm>
            <a:off x="269181" y="4846854"/>
            <a:ext cx="7021294" cy="105939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fr-FR" sz="1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Carnet paroissial</a:t>
            </a:r>
          </a:p>
          <a:p>
            <a:pPr algn="just"/>
            <a:r>
              <a:rPr lang="fr-FR" sz="1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Mariages :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Julie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FRATTA et Kevin BROSSE samedi 02/08/2025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à 16h30 à Menthon - Estelle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BEAUJON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et Benoît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CHARTIER samedi 16/08/2025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à 15h à Menthon -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Marine SAVARD et Eudes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SOKPONWE samedi 16/08/2025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à 15h30 à </a:t>
            </a:r>
            <a:r>
              <a:rPr lang="fr-F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Veyrier</a:t>
            </a:r>
            <a:endParaRPr lang="fr-F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Baptêmes :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Armand BIGNARDI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amedi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02/08/2025 à St Germain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à 11h - Gabriel COTTARD dimanche 10/08/2025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à Alex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à 11h15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Hector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FOURNIER DANDBERG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samedi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16/08/2025 à </a:t>
            </a:r>
            <a:r>
              <a:rPr lang="fr-FR" sz="1000" dirty="0" err="1">
                <a:latin typeface="Arial" panose="020B0604020202020204" pitchFamily="34" charset="0"/>
                <a:cs typeface="Arial" panose="020B0604020202020204" pitchFamily="34" charset="0"/>
              </a:rPr>
              <a:t>Veyrier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à 11h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9894E7E4-78BE-CDA4-FFC8-2F048C0D82A9}"/>
              </a:ext>
            </a:extLst>
          </p:cNvPr>
          <p:cNvSpPr txBox="1"/>
          <p:nvPr/>
        </p:nvSpPr>
        <p:spPr>
          <a:xfrm>
            <a:off x="269180" y="2754068"/>
            <a:ext cx="7021295" cy="105939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buNone/>
            </a:pPr>
            <a:r>
              <a:rPr lang="fr-FR" sz="1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Repas convivial</a:t>
            </a:r>
            <a:endParaRPr lang="fr-FR" sz="1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Vendredi 8 août 2025 à 18h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 : AG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annuelle de l’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Association </a:t>
            </a:r>
            <a:r>
              <a:rPr lang="fr-FR" sz="1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Culturelle de l’Ermitage Saint 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Germain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(ACESG)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avec nos prêtres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et ouvert aux paroissiens, suivie du traditionnel dîner vers 19h.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Le prix du repas reste inchangé à 20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euros et 17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euros pour les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enfants. Pour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faciliter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l’organisation, s’inscrire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auprès de Tom </a:t>
            </a:r>
            <a:r>
              <a:rPr lang="fr-F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Camuset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(vice-président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au 06.07.56.60.30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ou </a:t>
            </a:r>
            <a:r>
              <a:rPr lang="fr-FR" sz="1000" u="sng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camuset.tom@gmail.com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our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la cotisation des membres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auprès de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JF de </a:t>
            </a:r>
            <a:r>
              <a:rPr lang="fr-FR" sz="1000" dirty="0" err="1">
                <a:latin typeface="Arial" panose="020B0604020202020204" pitchFamily="34" charset="0"/>
                <a:cs typeface="Arial" panose="020B0604020202020204" pitchFamily="34" charset="0"/>
              </a:rPr>
              <a:t>Lylle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(trésorier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fr-FR" sz="10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delyllejf@orange.fr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 ou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06.03.66.41.70.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473C97D5-CB32-A8AA-BD4C-D271579A605F}"/>
              </a:ext>
            </a:extLst>
          </p:cNvPr>
          <p:cNvSpPr txBox="1"/>
          <p:nvPr/>
        </p:nvSpPr>
        <p:spPr>
          <a:xfrm>
            <a:off x="269178" y="7696657"/>
            <a:ext cx="7021295" cy="584775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fr-FR" sz="1200" b="1" i="0" dirty="0">
                <a:solidFill>
                  <a:srgbClr val="1A759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Pèlerinage à La Salette du 15 au 17 octobre 2025</a:t>
            </a:r>
          </a:p>
          <a:p>
            <a:pPr algn="ctr">
              <a:buNone/>
            </a:pPr>
            <a:r>
              <a:rPr lang="fr-F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 Marie, partageons le message de l’Espérance ! </a:t>
            </a:r>
            <a:endParaRPr lang="fr-FR" sz="1000" b="1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fr-FR" sz="1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Renseignements et inscriptions : pelerinage@diocese-annecy.fr</a:t>
            </a:r>
            <a:endParaRPr lang="fr-FR" sz="1000" b="1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 de texte 5">
            <a:extLst>
              <a:ext uri="{FF2B5EF4-FFF2-40B4-BE49-F238E27FC236}">
                <a16:creationId xmlns:a16="http://schemas.microsoft.com/office/drawing/2014/main" xmlns="" id="{A3C5194C-8652-ED87-D01E-0752AA7214E2}"/>
              </a:ext>
            </a:extLst>
          </p:cNvPr>
          <p:cNvSpPr txBox="1"/>
          <p:nvPr/>
        </p:nvSpPr>
        <p:spPr>
          <a:xfrm>
            <a:off x="269181" y="6014196"/>
            <a:ext cx="7021294" cy="58155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US" altLang="fr-FR" sz="1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 semaine nous prions pour :</a:t>
            </a:r>
          </a:p>
          <a:p>
            <a:pPr algn="just"/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Stéphane DODENS et sa famille, Eugène &amp; </a:t>
            </a:r>
            <a:r>
              <a:rPr lang="fr-FR" sz="1000" dirty="0" err="1">
                <a:latin typeface="Arial" panose="020B0604020202020204" pitchFamily="34" charset="0"/>
                <a:cs typeface="Arial" panose="020B0604020202020204" pitchFamily="34" charset="0"/>
              </a:rPr>
              <a:t>Poupette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DUFOUR, Père Jacques FOURNIER, Pascal HANNEQUIN, Luigi MARTINELLI, Victorine &amp; Lucien TAVERNIER et Léon &amp; Victorine GRIS, Monique VACHERON, les âmes du Purgatoire.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5ADD659A-F3F8-6C17-0707-AB4782EF3F90}"/>
              </a:ext>
            </a:extLst>
          </p:cNvPr>
          <p:cNvSpPr txBox="1"/>
          <p:nvPr/>
        </p:nvSpPr>
        <p:spPr>
          <a:xfrm>
            <a:off x="269180" y="7276287"/>
            <a:ext cx="7021295" cy="276999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fr-FR" sz="1200" b="1" i="0" dirty="0">
                <a:solidFill>
                  <a:srgbClr val="1A759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Rentrée diocésaine le dimanche 7 septembre à la Bénite Fontaine (09h00 – 16h00)</a:t>
            </a:r>
            <a:endParaRPr lang="fr-FR" sz="1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9179" y="3943357"/>
            <a:ext cx="7021295" cy="783933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buNone/>
            </a:pPr>
            <a:r>
              <a:rPr lang="fr-FR" sz="1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Concert d’orgue</a:t>
            </a:r>
            <a:endParaRPr lang="fr-FR" sz="12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Jeudi </a:t>
            </a:r>
            <a:r>
              <a:rPr lang="fr-FR" sz="1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août à 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21h à l’église de </a:t>
            </a:r>
            <a:r>
              <a:rPr lang="fr-FR" sz="1000" b="1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Veyrier</a:t>
            </a:r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organisé par les Amis de l’orgue. Avec Bogdan NESTERENKO, accordéon </a:t>
            </a:r>
            <a:r>
              <a:rPr lang="fr-FR" sz="1000" dirty="0" err="1">
                <a:latin typeface="Arial" panose="020B0604020202020204" pitchFamily="34" charset="0"/>
                <a:cs typeface="Arial" panose="020B0604020202020204" pitchFamily="34" charset="0"/>
              </a:rPr>
              <a:t>Bayan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, « </a:t>
            </a:r>
            <a:r>
              <a:rPr lang="fr-FR" sz="1000" dirty="0" err="1">
                <a:latin typeface="Arial" panose="020B0604020202020204" pitchFamily="34" charset="0"/>
                <a:cs typeface="Arial" panose="020B0604020202020204" pitchFamily="34" charset="0"/>
              </a:rPr>
              <a:t>Correspon’Danses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 ».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Œuvres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de Vivaldi, Bach, Rameau, Grieg, Dvorak, musique d’Ukraine.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Plus d’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nformations sur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orgueveyrier.com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1000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8">
            <a:extLst>
              <a:ext uri="{FF2B5EF4-FFF2-40B4-BE49-F238E27FC236}">
                <a16:creationId xmlns:lc="http://schemas.openxmlformats.org/drawingml/2006/lockedCanvas" xmlns:a16="http://schemas.microsoft.com/office/drawing/2014/main" xmlns="" id="{F860F01B-0911-BF26-28DF-D11497BD09B2}"/>
              </a:ext>
            </a:extLst>
          </p:cNvPr>
          <p:cNvSpPr txBox="1"/>
          <p:nvPr/>
        </p:nvSpPr>
        <p:spPr>
          <a:xfrm>
            <a:off x="269178" y="478684"/>
            <a:ext cx="7021295" cy="2154436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1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Découvrez le programme des haltes spirituelles proposés pour l'été </a:t>
            </a:r>
            <a:r>
              <a:rPr lang="fr-FR" sz="1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2025</a:t>
            </a:r>
          </a:p>
          <a:p>
            <a:pPr algn="just">
              <a:spcAft>
                <a:spcPts val="0"/>
              </a:spcAft>
            </a:pPr>
            <a:r>
              <a:rPr lang="fr-FR" sz="1000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 </a:t>
            </a:r>
            <a:r>
              <a:rPr lang="fr-FR" sz="1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milieu de cette année jubilaire 2025, pèlerins d’espérance ou autres, la Pastorale du Tourisme en Haute-Savoie vous propose divers temps….. en compagnie de témoins inspirants de notre histoire religieuse : un théologien précurseur, Pierre Teilhard de Chardin, la vénérable Anne de Guigné, le bienheureux Camille Costa de Beauregard, les saints François de Sales et Maurice </a:t>
            </a:r>
            <a:r>
              <a:rPr lang="fr-FR" sz="1000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d’</a:t>
            </a:r>
            <a:r>
              <a:rPr lang="fr-FR" sz="1000" kern="1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Agaune</a:t>
            </a:r>
            <a:r>
              <a:rPr lang="fr-FR" sz="1000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fr-FR" sz="10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Toutes </a:t>
            </a:r>
            <a:r>
              <a:rPr lang="fr-FR" sz="10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les infos sur </a:t>
            </a:r>
            <a:r>
              <a:rPr lang="fr-FR" sz="10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7"/>
              </a:rPr>
              <a:t>https://</a:t>
            </a:r>
            <a:r>
              <a:rPr lang="fr-FR" sz="10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7"/>
              </a:rPr>
              <a:t>www.diocese-annecy.fr/actualites/un-ete-spirituel</a:t>
            </a:r>
            <a:endParaRPr lang="fr-FR" sz="1000" b="1" kern="12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fr-FR" sz="1200" b="1" dirty="0" smtClean="0">
                <a:solidFill>
                  <a:srgbClr val="1A75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Haltes dans </a:t>
            </a:r>
            <a:r>
              <a:rPr lang="fr-FR" sz="1200" b="1" dirty="0">
                <a:solidFill>
                  <a:srgbClr val="1A75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jours à venir</a:t>
            </a:r>
          </a:p>
          <a:p>
            <a:pPr algn="just"/>
            <a:r>
              <a:rPr lang="fr-FR" sz="1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Vendredi 1</a:t>
            </a:r>
            <a:r>
              <a:rPr lang="fr-FR" sz="1000" b="1" baseline="30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août de 09h30 à 17h00 </a:t>
            </a:r>
            <a:r>
              <a:rPr lang="fr-F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000" b="1" dirty="0">
                <a:solidFill>
                  <a:srgbClr val="1A75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conseils de Saint François de Sales à un jeune homme qui va s’engager dans une vie active… ,</a:t>
            </a:r>
            <a:r>
              <a:rPr lang="fr-F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Clermont en Genevois (Eglise St Etienne puis Château</a:t>
            </a:r>
            <a:r>
              <a:rPr lang="fr-FR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algn="just"/>
            <a:r>
              <a:rPr lang="fr-FR" sz="10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Mercredi </a:t>
            </a:r>
            <a:r>
              <a:rPr lang="fr-FR" sz="1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août de 09h30 à 16h30 </a:t>
            </a:r>
            <a:r>
              <a:rPr lang="fr-F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Thônes</a:t>
            </a:r>
            <a:r>
              <a:rPr lang="fr-F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.: </a:t>
            </a:r>
            <a:r>
              <a:rPr lang="fr-FR" sz="1000" b="1" dirty="0">
                <a:solidFill>
                  <a:srgbClr val="1A75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L’art sacré est-il une voie d’accès à Dieu ?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Accueil à la maison paroissiale de Thônes, 1 rue du Prieuré de Foire, puis visite commentée de l’église et du retable par Madame LAURIA, (guide du patrimoine Savoie Mont-Blanc), La visite sera suivie d’une petite marche vers la chapelle du Calvaire rénovée où une messe clôturera la journée. Plus d’infos </a:t>
            </a:r>
            <a:r>
              <a:rPr lang="fr-FR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</a:t>
            </a:r>
            <a:r>
              <a:rPr lang="fr-F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</a:t>
            </a:r>
            <a:r>
              <a:rPr lang="fr-F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www.diocese-annecy.fr/actualites/un-ete-spirituel</a:t>
            </a:r>
            <a:endParaRPr lang="fr-FR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 de texte 5">
            <a:extLst>
              <a:ext uri="{FF2B5EF4-FFF2-40B4-BE49-F238E27FC236}">
                <a16:creationId xmlns:a16="http://schemas.microsoft.com/office/drawing/2014/main" xmlns="" id="{A3C5194C-8652-ED87-D01E-0752AA7214E2}"/>
              </a:ext>
            </a:extLst>
          </p:cNvPr>
          <p:cNvSpPr txBox="1"/>
          <p:nvPr/>
        </p:nvSpPr>
        <p:spPr>
          <a:xfrm>
            <a:off x="269178" y="6714037"/>
            <a:ext cx="7021294" cy="4433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US" altLang="fr-FR" sz="1200" b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Décès</a:t>
            </a:r>
            <a:r>
              <a:rPr lang="en-US" altLang="fr-FR" sz="1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altLang="fr-FR" sz="1200" b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sépulture</a:t>
            </a:r>
            <a:r>
              <a:rPr lang="en-US" altLang="fr-FR" sz="12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US" altLang="fr-FR" sz="1200" b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Veyrier</a:t>
            </a:r>
            <a:endParaRPr lang="en-US" altLang="fr-FR" sz="1200" b="1" dirty="0" smtClean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US" alt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en-US" altLang="fr-F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funérailles</a:t>
            </a:r>
            <a:r>
              <a:rPr lang="en-US" alt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fr-F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Mme</a:t>
            </a:r>
            <a:r>
              <a:rPr lang="en-US" alt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Sylvie LACOMBE </a:t>
            </a:r>
            <a:r>
              <a:rPr lang="en-US" altLang="fr-F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seront</a:t>
            </a:r>
            <a:r>
              <a:rPr lang="en-US" alt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fr-F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célébrées</a:t>
            </a:r>
            <a:r>
              <a:rPr lang="en-US" alt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le </a:t>
            </a:r>
            <a:r>
              <a:rPr lang="en-US" altLang="fr-F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mercredi</a:t>
            </a:r>
            <a:r>
              <a:rPr lang="en-US" alt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altLang="fr-F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août</a:t>
            </a:r>
            <a:r>
              <a:rPr lang="en-US" alt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à 13h</a:t>
            </a:r>
            <a:endParaRPr lang="en-US" alt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6589</TotalTime>
  <Words>689</Words>
  <Application>Microsoft Office PowerPoint</Application>
  <PresentationFormat>Personnalisé</PresentationFormat>
  <Paragraphs>91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 L’echo de Saint Germain du lac 2 – 3 août 2025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Paroisse Saint Giniez</dc:title>
  <dc:creator>hortense</dc:creator>
  <cp:lastModifiedBy>Compte Microsoft</cp:lastModifiedBy>
  <cp:revision>1106</cp:revision>
  <cp:lastPrinted>2023-01-10T15:26:00Z</cp:lastPrinted>
  <dcterms:created xsi:type="dcterms:W3CDTF">2023-01-05T16:54:00Z</dcterms:created>
  <dcterms:modified xsi:type="dcterms:W3CDTF">2025-08-04T05:54:14Z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658286E24158486E9BA6A112561E13CA_13</vt:lpwstr>
  </property>
  <property fmtid="{D5CDD505-2E9C-101B-9397-08002B2CF9AE}" pid="3" name="KSOProductBuildVer">
    <vt:lpwstr>1036-12.2.0.20782</vt:lpwstr>
  </property>
</Properties>
</file>