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8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8.svg" ContentType="image/svg+xml"/>
  <Override PartName="/ppt/media/image50.svg" ContentType="image/svg+xml"/>
  <Override PartName="/ppt/media/image6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18288000" cy="10287000"/>
  <p:notesSz cx="6858000" cy="9144000"/>
  <p:embeddedFontLst>
    <p:embeddedFont>
      <p:font typeface="Adumu Regular" panose="02000503000000000000"/>
      <p:regular r:id="rId19"/>
    </p:embeddedFont>
    <p:embeddedFont>
      <p:font typeface="League Spartan" panose="00000800000000000000"/>
      <p:bold r:id="rId20"/>
    </p:embeddedFont>
    <p:embeddedFont>
      <p:font typeface="Open Sans Italics" panose="020B0606030504020204"/>
      <p:italic r:id="rId21"/>
    </p:embeddedFont>
    <p:embeddedFont>
      <p:font typeface="Open Sans Bold" panose="020B0806030504020204"/>
      <p:bold r:id="rId22"/>
    </p:embeddedFont>
    <p:embeddedFont>
      <p:font typeface="Open Sans" panose="020B0606030504020204"/>
      <p:regular r:id="rId23"/>
    </p:embeddedFont>
    <p:embeddedFont>
      <p:font typeface="Open Sans Bold Italics" panose="020B0806030504020204"/>
      <p:boldItalic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7662" autoAdjust="0"/>
  </p:normalViewPr>
  <p:slideViewPr>
    <p:cSldViewPr showGuides="1">
      <p:cViewPr varScale="1">
        <p:scale>
          <a:sx n="37" d="100"/>
          <a:sy n="37" d="100"/>
        </p:scale>
        <p:origin x="2318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4CD4-7999-44CF-9AFF-743D01774ED2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528E7-E9AF-41FB-937A-582F00CFD049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28E7-E9AF-41FB-937A-582F00CFD049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31.sv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svg"/><Relationship Id="rId28" Type="http://schemas.openxmlformats.org/officeDocument/2006/relationships/image" Target="../media/image28.png"/><Relationship Id="rId27" Type="http://schemas.openxmlformats.org/officeDocument/2006/relationships/image" Target="../media/image27.svg"/><Relationship Id="rId26" Type="http://schemas.openxmlformats.org/officeDocument/2006/relationships/image" Target="../media/image26.png"/><Relationship Id="rId25" Type="http://schemas.openxmlformats.org/officeDocument/2006/relationships/image" Target="../media/image25.svg"/><Relationship Id="rId24" Type="http://schemas.openxmlformats.org/officeDocument/2006/relationships/image" Target="../media/image24.png"/><Relationship Id="rId23" Type="http://schemas.openxmlformats.org/officeDocument/2006/relationships/image" Target="../media/image23.svg"/><Relationship Id="rId22" Type="http://schemas.openxmlformats.org/officeDocument/2006/relationships/image" Target="../media/image22.png"/><Relationship Id="rId21" Type="http://schemas.openxmlformats.org/officeDocument/2006/relationships/image" Target="../media/image21.svg"/><Relationship Id="rId20" Type="http://schemas.openxmlformats.org/officeDocument/2006/relationships/image" Target="../media/image20.png"/><Relationship Id="rId2" Type="http://schemas.openxmlformats.org/officeDocument/2006/relationships/image" Target="../media/image2.sv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50.svg"/><Relationship Id="rId2" Type="http://schemas.openxmlformats.org/officeDocument/2006/relationships/image" Target="../media/image2.svg"/><Relationship Id="rId19" Type="http://schemas.openxmlformats.org/officeDocument/2006/relationships/image" Target="../media/image49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4" Type="http://schemas.openxmlformats.org/officeDocument/2006/relationships/slideLayout" Target="../slideLayouts/slideLayout7.xml"/><Relationship Id="rId23" Type="http://schemas.openxmlformats.org/officeDocument/2006/relationships/hyperlink" Target="https://www.youtube.com/watch?v=KTTWNkL7oSA" TargetMode="External"/><Relationship Id="rId22" Type="http://schemas.openxmlformats.org/officeDocument/2006/relationships/hyperlink" Target="https://www.youtube.com/shorts/ChRQH6IwYTk" TargetMode="External"/><Relationship Id="rId21" Type="http://schemas.openxmlformats.org/officeDocument/2006/relationships/image" Target="../media/image53.png"/><Relationship Id="rId20" Type="http://schemas.openxmlformats.org/officeDocument/2006/relationships/image" Target="../media/image52.png"/><Relationship Id="rId2" Type="http://schemas.openxmlformats.org/officeDocument/2006/relationships/image" Target="../media/image2.svg"/><Relationship Id="rId19" Type="http://schemas.openxmlformats.org/officeDocument/2006/relationships/image" Target="../media/image51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31.sv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svg"/><Relationship Id="rId28" Type="http://schemas.openxmlformats.org/officeDocument/2006/relationships/image" Target="../media/image28.png"/><Relationship Id="rId27" Type="http://schemas.openxmlformats.org/officeDocument/2006/relationships/image" Target="../media/image27.svg"/><Relationship Id="rId26" Type="http://schemas.openxmlformats.org/officeDocument/2006/relationships/image" Target="../media/image26.png"/><Relationship Id="rId25" Type="http://schemas.openxmlformats.org/officeDocument/2006/relationships/image" Target="../media/image25.svg"/><Relationship Id="rId24" Type="http://schemas.openxmlformats.org/officeDocument/2006/relationships/image" Target="../media/image24.png"/><Relationship Id="rId23" Type="http://schemas.openxmlformats.org/officeDocument/2006/relationships/image" Target="../media/image23.svg"/><Relationship Id="rId22" Type="http://schemas.openxmlformats.org/officeDocument/2006/relationships/image" Target="../media/image22.png"/><Relationship Id="rId21" Type="http://schemas.openxmlformats.org/officeDocument/2006/relationships/image" Target="../media/image21.svg"/><Relationship Id="rId20" Type="http://schemas.openxmlformats.org/officeDocument/2006/relationships/image" Target="../media/image20.png"/><Relationship Id="rId2" Type="http://schemas.openxmlformats.org/officeDocument/2006/relationships/image" Target="../media/image2.sv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3.svg"/><Relationship Id="rId2" Type="http://schemas.openxmlformats.org/officeDocument/2006/relationships/image" Target="../media/image2.svg"/><Relationship Id="rId19" Type="http://schemas.openxmlformats.org/officeDocument/2006/relationships/image" Target="../media/image32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36.jpeg"/><Relationship Id="rId20" Type="http://schemas.openxmlformats.org/officeDocument/2006/relationships/image" Target="../media/image35.png"/><Relationship Id="rId2" Type="http://schemas.openxmlformats.org/officeDocument/2006/relationships/image" Target="../media/image2.svg"/><Relationship Id="rId19" Type="http://schemas.openxmlformats.org/officeDocument/2006/relationships/image" Target="../media/image34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46.png"/><Relationship Id="rId27" Type="http://schemas.openxmlformats.org/officeDocument/2006/relationships/image" Target="../media/image45.png"/><Relationship Id="rId26" Type="http://schemas.openxmlformats.org/officeDocument/2006/relationships/image" Target="../media/image44.svg"/><Relationship Id="rId25" Type="http://schemas.openxmlformats.org/officeDocument/2006/relationships/image" Target="../media/image43.png"/><Relationship Id="rId24" Type="http://schemas.openxmlformats.org/officeDocument/2006/relationships/image" Target="../media/image42.png"/><Relationship Id="rId23" Type="http://schemas.openxmlformats.org/officeDocument/2006/relationships/image" Target="../media/image41.svg"/><Relationship Id="rId22" Type="http://schemas.openxmlformats.org/officeDocument/2006/relationships/image" Target="../media/image40.png"/><Relationship Id="rId21" Type="http://schemas.openxmlformats.org/officeDocument/2006/relationships/image" Target="../media/image39.png"/><Relationship Id="rId20" Type="http://schemas.openxmlformats.org/officeDocument/2006/relationships/image" Target="../media/image38.svg"/><Relationship Id="rId2" Type="http://schemas.openxmlformats.org/officeDocument/2006/relationships/image" Target="../media/image2.svg"/><Relationship Id="rId19" Type="http://schemas.openxmlformats.org/officeDocument/2006/relationships/image" Target="../media/image37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8.svg"/><Relationship Id="rId2" Type="http://schemas.openxmlformats.org/officeDocument/2006/relationships/image" Target="../media/image2.svg"/><Relationship Id="rId19" Type="http://schemas.openxmlformats.org/officeDocument/2006/relationships/image" Target="../media/image37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48.svg"/><Relationship Id="rId2" Type="http://schemas.openxmlformats.org/officeDocument/2006/relationships/image" Target="../media/image2.svg"/><Relationship Id="rId19" Type="http://schemas.openxmlformats.org/officeDocument/2006/relationships/image" Target="../media/image47.png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21.svg"/><Relationship Id="rId13" Type="http://schemas.openxmlformats.org/officeDocument/2006/relationships/image" Target="../media/image20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34497">
            <a:off x="-938786" y="3700293"/>
            <a:ext cx="4983509" cy="5748982"/>
          </a:xfrm>
          <a:custGeom>
            <a:avLst/>
            <a:gdLst/>
            <a:ahLst/>
            <a:cxnLst/>
            <a:rect l="l" t="t" r="r" b="b"/>
            <a:pathLst>
              <a:path w="4983509" h="5748982">
                <a:moveTo>
                  <a:pt x="0" y="0"/>
                </a:moveTo>
                <a:lnTo>
                  <a:pt x="4983509" y="0"/>
                </a:lnTo>
                <a:lnTo>
                  <a:pt x="4983509" y="5748981"/>
                </a:lnTo>
                <a:lnTo>
                  <a:pt x="0" y="57489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36" r="-30876" b="-491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1292855">
            <a:off x="6562914" y="5824707"/>
            <a:ext cx="14121157" cy="5597113"/>
          </a:xfrm>
          <a:custGeom>
            <a:avLst/>
            <a:gdLst/>
            <a:ahLst/>
            <a:cxnLst/>
            <a:rect l="l" t="t" r="r" b="b"/>
            <a:pathLst>
              <a:path w="14121157" h="5597113">
                <a:moveTo>
                  <a:pt x="0" y="0"/>
                </a:moveTo>
                <a:lnTo>
                  <a:pt x="14121157" y="0"/>
                </a:lnTo>
                <a:lnTo>
                  <a:pt x="14121157" y="5597113"/>
                </a:lnTo>
                <a:lnTo>
                  <a:pt x="0" y="5597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1091446">
            <a:off x="10117314" y="2631587"/>
            <a:ext cx="3904121" cy="4003762"/>
          </a:xfrm>
          <a:custGeom>
            <a:avLst/>
            <a:gdLst/>
            <a:ahLst/>
            <a:cxnLst/>
            <a:rect l="l" t="t" r="r" b="b"/>
            <a:pathLst>
              <a:path w="3904121" h="4003762">
                <a:moveTo>
                  <a:pt x="0" y="0"/>
                </a:moveTo>
                <a:lnTo>
                  <a:pt x="3904120" y="0"/>
                </a:lnTo>
                <a:lnTo>
                  <a:pt x="3904120" y="4003761"/>
                </a:lnTo>
                <a:lnTo>
                  <a:pt x="0" y="400376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907652">
            <a:off x="13031143" y="3310548"/>
            <a:ext cx="5816677" cy="5816677"/>
          </a:xfrm>
          <a:custGeom>
            <a:avLst/>
            <a:gdLst/>
            <a:ahLst/>
            <a:cxnLst/>
            <a:rect l="l" t="t" r="r" b="b"/>
            <a:pathLst>
              <a:path w="5816677" h="5816677">
                <a:moveTo>
                  <a:pt x="0" y="0"/>
                </a:moveTo>
                <a:lnTo>
                  <a:pt x="5816677" y="0"/>
                </a:lnTo>
                <a:lnTo>
                  <a:pt x="5816677" y="5816678"/>
                </a:lnTo>
                <a:lnTo>
                  <a:pt x="0" y="5816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 rot="15230">
            <a:off x="4031223" y="3403921"/>
            <a:ext cx="6729666" cy="207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35"/>
              </a:lnSpc>
            </a:pPr>
            <a:r>
              <a:rPr lang="en-US" sz="5720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FÊTE DIOCÉSAINE</a:t>
            </a:r>
            <a:endParaRPr lang="en-US" sz="5720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  <a:p>
            <a:pPr algn="r">
              <a:lnSpc>
                <a:spcPts val="9270"/>
              </a:lnSpc>
            </a:pPr>
            <a:r>
              <a:rPr lang="en-US" sz="7990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DU JUBILÉ</a:t>
            </a:r>
            <a:endParaRPr lang="en-US" sz="7990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grpSp>
        <p:nvGrpSpPr>
          <p:cNvPr id="8" name="Group 8"/>
          <p:cNvGrpSpPr/>
          <p:nvPr/>
        </p:nvGrpSpPr>
        <p:grpSpPr>
          <a:xfrm rot="-4382631">
            <a:off x="16960730" y="787038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5051469">
            <a:off x="16076514" y="8519770"/>
            <a:ext cx="206987" cy="2069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9D9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-4382631">
            <a:off x="17103536" y="3537320"/>
            <a:ext cx="206987" cy="2069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193401" y="4314553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3032079" y="6315940"/>
            <a:ext cx="970532" cy="1804700"/>
            <a:chOff x="0" y="0"/>
            <a:chExt cx="1294043" cy="2406267"/>
          </a:xfrm>
        </p:grpSpPr>
        <p:sp>
          <p:nvSpPr>
            <p:cNvPr id="19" name="Freeform 19"/>
            <p:cNvSpPr/>
            <p:nvPr/>
          </p:nvSpPr>
          <p:spPr>
            <a:xfrm rot="-5146820">
              <a:off x="316010" y="647769"/>
              <a:ext cx="377916" cy="984798"/>
            </a:xfrm>
            <a:custGeom>
              <a:avLst/>
              <a:gdLst/>
              <a:ahLst/>
              <a:cxnLst/>
              <a:rect l="l" t="t" r="r" b="b"/>
              <a:pathLst>
                <a:path w="377916" h="984798">
                  <a:moveTo>
                    <a:pt x="0" y="0"/>
                  </a:moveTo>
                  <a:lnTo>
                    <a:pt x="377916" y="0"/>
                  </a:lnTo>
                  <a:lnTo>
                    <a:pt x="377916" y="984798"/>
                  </a:lnTo>
                  <a:lnTo>
                    <a:pt x="0" y="9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/>
            <p:cNvSpPr/>
            <p:nvPr/>
          </p:nvSpPr>
          <p:spPr>
            <a:xfrm rot="8478509">
              <a:off x="385854" y="2015013"/>
              <a:ext cx="700420" cy="193571"/>
            </a:xfrm>
            <a:custGeom>
              <a:avLst/>
              <a:gdLst/>
              <a:ahLst/>
              <a:cxnLst/>
              <a:rect l="l" t="t" r="r" b="b"/>
              <a:pathLst>
                <a:path w="700420" h="193571">
                  <a:moveTo>
                    <a:pt x="0" y="0"/>
                  </a:moveTo>
                  <a:lnTo>
                    <a:pt x="700420" y="0"/>
                  </a:lnTo>
                  <a:lnTo>
                    <a:pt x="700420" y="193570"/>
                  </a:lnTo>
                  <a:lnTo>
                    <a:pt x="0" y="19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1"/>
            <p:cNvSpPr/>
            <p:nvPr/>
          </p:nvSpPr>
          <p:spPr>
            <a:xfrm rot="-1924282">
              <a:off x="685290" y="98371"/>
              <a:ext cx="514786" cy="501900"/>
            </a:xfrm>
            <a:custGeom>
              <a:avLst/>
              <a:gdLst/>
              <a:ahLst/>
              <a:cxnLst/>
              <a:rect l="l" t="t" r="r" b="b"/>
              <a:pathLst>
                <a:path w="514786" h="501900">
                  <a:moveTo>
                    <a:pt x="0" y="0"/>
                  </a:moveTo>
                  <a:lnTo>
                    <a:pt x="514786" y="0"/>
                  </a:lnTo>
                  <a:lnTo>
                    <a:pt x="514786" y="501901"/>
                  </a:lnTo>
                  <a:lnTo>
                    <a:pt x="0" y="501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Freeform 22"/>
          <p:cNvSpPr/>
          <p:nvPr/>
        </p:nvSpPr>
        <p:spPr>
          <a:xfrm rot="-1790003">
            <a:off x="17417733" y="7486111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2529108">
            <a:off x="1560463" y="8334795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 rot="-4382631">
            <a:off x="1361189" y="8006345"/>
            <a:ext cx="206987" cy="20698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9D9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43962" y="5467031"/>
            <a:ext cx="848302" cy="1292060"/>
            <a:chOff x="0" y="0"/>
            <a:chExt cx="1131069" cy="1722746"/>
          </a:xfrm>
        </p:grpSpPr>
        <p:sp>
          <p:nvSpPr>
            <p:cNvPr id="28" name="Freeform 28"/>
            <p:cNvSpPr/>
            <p:nvPr/>
          </p:nvSpPr>
          <p:spPr>
            <a:xfrm rot="-3223571">
              <a:off x="652562" y="405769"/>
              <a:ext cx="325724" cy="544006"/>
            </a:xfrm>
            <a:custGeom>
              <a:avLst/>
              <a:gdLst/>
              <a:ahLst/>
              <a:cxnLst/>
              <a:rect l="l" t="t" r="r" b="b"/>
              <a:pathLst>
                <a:path w="325724" h="544006">
                  <a:moveTo>
                    <a:pt x="0" y="0"/>
                  </a:moveTo>
                  <a:lnTo>
                    <a:pt x="325724" y="0"/>
                  </a:lnTo>
                  <a:lnTo>
                    <a:pt x="325724" y="544006"/>
                  </a:lnTo>
                  <a:lnTo>
                    <a:pt x="0" y="54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9"/>
            <p:cNvSpPr/>
            <p:nvPr/>
          </p:nvSpPr>
          <p:spPr>
            <a:xfrm rot="3156766">
              <a:off x="244255" y="-33345"/>
              <a:ext cx="291180" cy="758775"/>
            </a:xfrm>
            <a:custGeom>
              <a:avLst/>
              <a:gdLst/>
              <a:ahLst/>
              <a:cxnLst/>
              <a:rect l="l" t="t" r="r" b="b"/>
              <a:pathLst>
                <a:path w="291180" h="758775">
                  <a:moveTo>
                    <a:pt x="0" y="0"/>
                  </a:moveTo>
                  <a:lnTo>
                    <a:pt x="291180" y="0"/>
                  </a:lnTo>
                  <a:lnTo>
                    <a:pt x="291180" y="758775"/>
                  </a:lnTo>
                  <a:lnTo>
                    <a:pt x="0" y="75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" name="Group 30"/>
            <p:cNvGrpSpPr/>
            <p:nvPr/>
          </p:nvGrpSpPr>
          <p:grpSpPr>
            <a:xfrm rot="-4382631">
              <a:off x="522675" y="1412519"/>
              <a:ext cx="275982" cy="275982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91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9230" tIns="9230" rIns="9230" bIns="9230" rtlCol="0" anchor="ctr"/>
              <a:lstStyle/>
              <a:p>
                <a:pPr algn="ctr">
                  <a:lnSpc>
                    <a:spcPts val="8120"/>
                  </a:lnSpc>
                </a:pPr>
              </a:p>
            </p:txBody>
          </p:sp>
        </p:grpSp>
      </p:grpSp>
      <p:sp>
        <p:nvSpPr>
          <p:cNvPr id="33" name="Freeform 3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email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email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6" name="Group 36"/>
          <p:cNvGrpSpPr/>
          <p:nvPr/>
        </p:nvGrpSpPr>
        <p:grpSpPr>
          <a:xfrm>
            <a:off x="3792263" y="5228169"/>
            <a:ext cx="8125325" cy="2616532"/>
            <a:chOff x="0" y="0"/>
            <a:chExt cx="10833766" cy="3488710"/>
          </a:xfrm>
        </p:grpSpPr>
        <p:sp>
          <p:nvSpPr>
            <p:cNvPr id="37" name="Freeform 37"/>
            <p:cNvSpPr/>
            <p:nvPr/>
          </p:nvSpPr>
          <p:spPr>
            <a:xfrm rot="-447985">
              <a:off x="1281270" y="513740"/>
              <a:ext cx="8015987" cy="1669701"/>
            </a:xfrm>
            <a:custGeom>
              <a:avLst/>
              <a:gdLst/>
              <a:ahLst/>
              <a:cxnLst/>
              <a:rect l="l" t="t" r="r" b="b"/>
              <a:pathLst>
                <a:path w="8015987" h="1669701">
                  <a:moveTo>
                    <a:pt x="0" y="0"/>
                  </a:moveTo>
                  <a:lnTo>
                    <a:pt x="8015987" y="0"/>
                  </a:lnTo>
                  <a:lnTo>
                    <a:pt x="8015987" y="1669702"/>
                  </a:lnTo>
                  <a:lnTo>
                    <a:pt x="0" y="1669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 cstate="email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 rot="-434397">
              <a:off x="-19400" y="2274553"/>
              <a:ext cx="10862962" cy="53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35"/>
                </a:lnSpc>
                <a:spcBef>
                  <a:spcPct val="0"/>
                </a:spcBef>
              </a:pPr>
              <a:r>
                <a:rPr lang="en-US" sz="2310" spc="9">
                  <a:solidFill>
                    <a:srgbClr val="199D9A"/>
                  </a:solidFill>
                  <a:latin typeface="Adumu Regular" panose="02000503000000000000"/>
                  <a:ea typeface="Adumu Regular" panose="02000503000000000000"/>
                  <a:cs typeface="Adumu Regular" panose="02000503000000000000"/>
                  <a:sym typeface="Adumu Regular" panose="02000503000000000000"/>
                </a:rPr>
                <a:t>9h - 17h30 • </a:t>
              </a:r>
              <a:r>
                <a:rPr lang="en-US" sz="2310" u="none" strike="noStrike" spc="9">
                  <a:solidFill>
                    <a:srgbClr val="199D9A"/>
                  </a:solidFill>
                  <a:latin typeface="Adumu Regular" panose="02000503000000000000"/>
                  <a:ea typeface="Adumu Regular" panose="02000503000000000000"/>
                  <a:cs typeface="Adumu Regular" panose="02000503000000000000"/>
                  <a:sym typeface="Adumu Regular" panose="02000503000000000000"/>
                </a:rPr>
                <a:t>Rochexpo, La Roche-sur-Foron</a:t>
              </a:r>
              <a:endParaRPr lang="en-US" sz="2310" u="none" strike="noStrike" spc="9">
                <a:solidFill>
                  <a:srgbClr val="199D9A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 rot="-498433">
              <a:off x="5393155" y="863437"/>
              <a:ext cx="2780276" cy="923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10"/>
                </a:lnSpc>
              </a:pPr>
              <a:r>
                <a:rPr lang="en-US" sz="4150" b="1" spc="315">
                  <a:solidFill>
                    <a:srgbClr val="FFFFFF"/>
                  </a:solidFill>
                  <a:latin typeface="A Day Without Sun Text Bold" panose="02000506000000090004"/>
                  <a:ea typeface="A Day Without Sun Text Bold" panose="02000506000000090004"/>
                  <a:cs typeface="A Day Without Sun Text Bold" panose="02000506000000090004"/>
                  <a:sym typeface="A Day Without Sun Text Bold" panose="02000506000000090004"/>
                </a:rPr>
                <a:t>novembre</a:t>
              </a:r>
              <a:endParaRPr lang="en-US" sz="4150" b="1" spc="315">
                <a:solidFill>
                  <a:srgbClr val="FFFFFF"/>
                </a:solidFill>
                <a:latin typeface="A Day Without Sun Text Bold" panose="02000506000000090004"/>
                <a:ea typeface="A Day Without Sun Text Bold" panose="02000506000000090004"/>
                <a:cs typeface="A Day Without Sun Text Bold" panose="02000506000000090004"/>
                <a:sym typeface="A Day Without Sun Text Bold" panose="02000506000000090004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 rot="-498433">
            <a:off x="5458961" y="6275932"/>
            <a:ext cx="1445835" cy="713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0"/>
              </a:lnSpc>
            </a:pPr>
            <a:r>
              <a:rPr lang="en-US" sz="4150" b="1" spc="315">
                <a:solidFill>
                  <a:srgbClr val="FFFFFF"/>
                </a:solidFill>
                <a:latin typeface="A Day Without Sun Text Bold" panose="02000506000000090004"/>
                <a:ea typeface="A Day Without Sun Text Bold" panose="02000506000000090004"/>
                <a:cs typeface="A Day Without Sun Text Bold" panose="02000506000000090004"/>
                <a:sym typeface="A Day Without Sun Text Bold" panose="02000506000000090004"/>
              </a:rPr>
              <a:t>samedi</a:t>
            </a:r>
            <a:endParaRPr lang="en-US" sz="4150" b="1" spc="315">
              <a:solidFill>
                <a:srgbClr val="FFFFFF"/>
              </a:solidFill>
              <a:latin typeface="A Day Without Sun Text Bold" panose="02000506000000090004"/>
              <a:ea typeface="A Day Without Sun Text Bold" panose="02000506000000090004"/>
              <a:cs typeface="A Day Without Sun Text Bold" panose="02000506000000090004"/>
              <a:sym typeface="A Day Without Sun Text Bold" panose="02000506000000090004"/>
            </a:endParaRPr>
          </a:p>
        </p:txBody>
      </p:sp>
      <p:sp>
        <p:nvSpPr>
          <p:cNvPr id="41" name="TextBox 41"/>
          <p:cNvSpPr txBox="1"/>
          <p:nvPr/>
        </p:nvSpPr>
        <p:spPr>
          <a:xfrm rot="-498433">
            <a:off x="6869210" y="5683167"/>
            <a:ext cx="874171" cy="135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0"/>
              </a:lnSpc>
            </a:pPr>
            <a:r>
              <a:rPr lang="en-US" sz="7830" b="1" spc="-281">
                <a:solidFill>
                  <a:srgbClr val="FFFFFF"/>
                </a:solidFill>
                <a:latin typeface="A Day Without Sun Text Bold" panose="02000506000000090004"/>
                <a:ea typeface="A Day Without Sun Text Bold" panose="02000506000000090004"/>
                <a:cs typeface="A Day Without Sun Text Bold" panose="02000506000000090004"/>
                <a:sym typeface="A Day Without Sun Text Bold" panose="02000506000000090004"/>
              </a:rPr>
              <a:t>29</a:t>
            </a:r>
            <a:endParaRPr lang="en-US" sz="7830" b="1" spc="-281">
              <a:solidFill>
                <a:srgbClr val="FFFFFF"/>
              </a:solidFill>
              <a:latin typeface="A Day Without Sun Text Bold" panose="02000506000000090004"/>
              <a:ea typeface="A Day Without Sun Text Bold" panose="02000506000000090004"/>
              <a:cs typeface="A Day Without Sun Text Bold" panose="02000506000000090004"/>
              <a:sym typeface="A Day Without Sun Text Bold" panose="02000506000000090004"/>
            </a:endParaRPr>
          </a:p>
        </p:txBody>
      </p:sp>
      <p:grpSp>
        <p:nvGrpSpPr>
          <p:cNvPr id="42" name="Group 42"/>
          <p:cNvGrpSpPr/>
          <p:nvPr/>
        </p:nvGrpSpPr>
        <p:grpSpPr>
          <a:xfrm rot="-2700000">
            <a:off x="2212442" y="174040"/>
            <a:ext cx="848302" cy="1292060"/>
            <a:chOff x="0" y="0"/>
            <a:chExt cx="1131069" cy="1722746"/>
          </a:xfrm>
        </p:grpSpPr>
        <p:sp>
          <p:nvSpPr>
            <p:cNvPr id="43" name="Freeform 43"/>
            <p:cNvSpPr/>
            <p:nvPr/>
          </p:nvSpPr>
          <p:spPr>
            <a:xfrm rot="-3223571">
              <a:off x="652562" y="405769"/>
              <a:ext cx="325724" cy="544006"/>
            </a:xfrm>
            <a:custGeom>
              <a:avLst/>
              <a:gdLst/>
              <a:ahLst/>
              <a:cxnLst/>
              <a:rect l="l" t="t" r="r" b="b"/>
              <a:pathLst>
                <a:path w="325724" h="544006">
                  <a:moveTo>
                    <a:pt x="0" y="0"/>
                  </a:moveTo>
                  <a:lnTo>
                    <a:pt x="325724" y="0"/>
                  </a:lnTo>
                  <a:lnTo>
                    <a:pt x="325724" y="544006"/>
                  </a:lnTo>
                  <a:lnTo>
                    <a:pt x="0" y="54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4"/>
            <p:cNvSpPr/>
            <p:nvPr/>
          </p:nvSpPr>
          <p:spPr>
            <a:xfrm rot="3156766">
              <a:off x="244255" y="-33345"/>
              <a:ext cx="291180" cy="758775"/>
            </a:xfrm>
            <a:custGeom>
              <a:avLst/>
              <a:gdLst/>
              <a:ahLst/>
              <a:cxnLst/>
              <a:rect l="l" t="t" r="r" b="b"/>
              <a:pathLst>
                <a:path w="291180" h="758775">
                  <a:moveTo>
                    <a:pt x="0" y="0"/>
                  </a:moveTo>
                  <a:lnTo>
                    <a:pt x="291180" y="0"/>
                  </a:lnTo>
                  <a:lnTo>
                    <a:pt x="291180" y="758775"/>
                  </a:lnTo>
                  <a:lnTo>
                    <a:pt x="0" y="75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5" name="Group 45"/>
            <p:cNvGrpSpPr/>
            <p:nvPr/>
          </p:nvGrpSpPr>
          <p:grpSpPr>
            <a:xfrm rot="-4382631">
              <a:off x="522675" y="1412519"/>
              <a:ext cx="275982" cy="275982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91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9230" tIns="9230" rIns="9230" bIns="9230" rtlCol="0" anchor="ctr"/>
              <a:lstStyle/>
              <a:p>
                <a:pPr algn="ctr">
                  <a:lnSpc>
                    <a:spcPts val="8120"/>
                  </a:lnSpc>
                </a:pPr>
              </a:p>
            </p:txBody>
          </p:sp>
        </p:grpSp>
      </p:grpSp>
      <p:sp>
        <p:nvSpPr>
          <p:cNvPr id="48" name="Freeform 48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9" name="Group 49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52" name="Freeform 52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2766059" y="2235892"/>
            <a:ext cx="1406168" cy="748785"/>
          </a:xfrm>
          <a:custGeom>
            <a:avLst/>
            <a:gdLst/>
            <a:ahLst/>
            <a:cxnLst/>
            <a:rect l="l" t="t" r="r" b="b"/>
            <a:pathLst>
              <a:path w="1406168" h="748785">
                <a:moveTo>
                  <a:pt x="0" y="0"/>
                </a:moveTo>
                <a:lnTo>
                  <a:pt x="1406168" y="0"/>
                </a:lnTo>
                <a:lnTo>
                  <a:pt x="1406168" y="748784"/>
                </a:lnTo>
                <a:lnTo>
                  <a:pt x="0" y="748784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4412959" y="2278142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 dirty="0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Infos </a:t>
            </a:r>
            <a:r>
              <a:rPr lang="en-US" sz="4865" spc="146" dirty="0" err="1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pratiques</a:t>
            </a:r>
            <a:endParaRPr lang="en-US" sz="4865" spc="146" dirty="0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95598" y="3195059"/>
            <a:ext cx="15783395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0" lvl="1" indent="-442595" algn="l">
              <a:lnSpc>
                <a:spcPts val="5740"/>
              </a:lnSpc>
              <a:buFont typeface="Arial" panose="020B0604020202020204"/>
              <a:buChar char="•"/>
            </a:pPr>
            <a:r>
              <a:rPr lang="en-US" sz="41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Les </a:t>
            </a:r>
            <a:r>
              <a:rPr lang="en-US" sz="4100" b="1" u="sng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paroisses </a:t>
            </a:r>
            <a:r>
              <a:rPr lang="en-US" sz="41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s’organisent pour des cars éventuels. </a:t>
            </a:r>
            <a:endParaRPr lang="en-US" sz="41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1554480" lvl="2" indent="-518160" algn="l">
              <a:lnSpc>
                <a:spcPts val="5040"/>
              </a:lnSpc>
              <a:buFont typeface="Arial" panose="020B0604020202020204"/>
              <a:buChar char="⚬"/>
            </a:pPr>
            <a:r>
              <a:rPr lang="en-US" sz="36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Informer MT Vandame du nb de cars prévus</a:t>
            </a:r>
            <a:endParaRPr lang="en-US" sz="36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842010" lvl="1" indent="-421005" algn="l">
              <a:lnSpc>
                <a:spcPts val="5460"/>
              </a:lnSpc>
              <a:buFont typeface="Arial" panose="020B0604020202020204"/>
              <a:buChar char="•"/>
            </a:pP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Pas de </a:t>
            </a:r>
            <a:r>
              <a:rPr lang="en-US" sz="3900" b="1" u="sng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garderie </a:t>
            </a: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pour les enfants (mais un espace ‘nurserie’)</a:t>
            </a:r>
            <a:endParaRPr lang="en-US" sz="3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842010" lvl="1" indent="-421005" algn="l">
              <a:lnSpc>
                <a:spcPts val="5460"/>
              </a:lnSpc>
              <a:buFont typeface="Arial" panose="020B0604020202020204"/>
              <a:buChar char="•"/>
            </a:pP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Accès PMR et espace calme pour les personnes en fragilité.</a:t>
            </a:r>
            <a:endParaRPr lang="en-US" sz="3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842010" lvl="1" indent="-421005" algn="l">
              <a:lnSpc>
                <a:spcPts val="5460"/>
              </a:lnSpc>
              <a:buFont typeface="Arial" panose="020B0604020202020204"/>
              <a:buChar char="•"/>
            </a:pPr>
            <a:r>
              <a:rPr lang="en-US" sz="3900" b="1" u="sng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Village paroisses</a:t>
            </a: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endParaRPr lang="en-US" sz="3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1468120" lvl="2" indent="-489585" algn="l">
              <a:lnSpc>
                <a:spcPts val="4760"/>
              </a:lnSpc>
              <a:buFont typeface="Arial" panose="020B0604020202020204"/>
              <a:buChar char="⚬"/>
            </a:pPr>
            <a:r>
              <a:rPr lang="en-US" sz="34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Courrier reçu : besoin de volontaires pour tenir le stand (personnes en mesure de témoigner de ce qui se vit de la fraternité dans la paroisse, les mouvements,...)</a:t>
            </a:r>
            <a:endParaRPr lang="en-US" sz="34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842010" lvl="1" indent="-421005" algn="l">
              <a:lnSpc>
                <a:spcPts val="5460"/>
              </a:lnSpc>
              <a:buFont typeface="Arial" panose="020B0604020202020204"/>
              <a:buChar char="•"/>
            </a:pP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Apporter vos vêtements liturgiques (violet)</a:t>
            </a:r>
            <a:endParaRPr lang="en-US" sz="3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marL="842010" lvl="1" indent="-421005" algn="l">
              <a:lnSpc>
                <a:spcPts val="5460"/>
              </a:lnSpc>
              <a:buFont typeface="Arial" panose="020B0604020202020204"/>
              <a:buChar char="•"/>
            </a:pPr>
            <a:r>
              <a:rPr lang="en-US" sz="3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Remplir le tableau des créneaux de confessions</a:t>
            </a:r>
            <a:endParaRPr lang="en-US" sz="3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"/>
          <p:cNvSpPr/>
          <p:nvPr/>
        </p:nvSpPr>
        <p:spPr>
          <a:xfrm rot="21148056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624009" y="1910171"/>
            <a:ext cx="14663991" cy="82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 dirty="0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Communication</a:t>
            </a:r>
            <a:endParaRPr lang="en-US" sz="4865" spc="146" dirty="0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1377223" y="3610341"/>
            <a:ext cx="4168501" cy="589077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11729035" y="5108826"/>
            <a:ext cx="6333404" cy="316670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5939665" y="3610341"/>
            <a:ext cx="5395428" cy="27205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42616" y="6807863"/>
            <a:ext cx="5820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Juillet : </a:t>
            </a:r>
            <a:r>
              <a:rPr lang="fr-FR" dirty="0">
                <a:hlinkClick r:id="rId22"/>
              </a:rPr>
              <a:t>https://www.youtube.com/watch?v=D85gyqOIneU&amp;t=24s </a:t>
            </a:r>
            <a:endParaRPr lang="fr-FR" dirty="0"/>
          </a:p>
          <a:p>
            <a:endParaRPr lang="fr-FR" dirty="0">
              <a:hlinkClick r:id="rId22"/>
            </a:endParaRPr>
          </a:p>
          <a:p>
            <a:r>
              <a:rPr lang="fr-FR" dirty="0"/>
              <a:t>Septembre :</a:t>
            </a:r>
            <a:endParaRPr lang="fr-FR" dirty="0">
              <a:hlinkClick r:id="rId22"/>
            </a:endParaRPr>
          </a:p>
          <a:p>
            <a:r>
              <a:rPr lang="fr-FR" dirty="0">
                <a:hlinkClick r:id="rId22"/>
              </a:rPr>
              <a:t>https://www.youtube.com/shorts/ChRQH6IwYTk</a:t>
            </a:r>
            <a:r>
              <a:rPr lang="fr-FR" dirty="0"/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1658600" y="8436933"/>
            <a:ext cx="509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3"/>
              </a:rPr>
              <a:t>https://www.youtube.com/watch?v=KTTWNkL7oSA</a:t>
            </a:r>
            <a:r>
              <a:rPr lang="fr-FR" dirty="0"/>
              <a:t>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1729035" y="4566458"/>
            <a:ext cx="678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146" dirty="0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</a:rPr>
              <a:t>3 mots pour jubiler</a:t>
            </a:r>
            <a:endParaRPr lang="fr-FR" sz="2400" spc="146" dirty="0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34497">
            <a:off x="-938786" y="3700293"/>
            <a:ext cx="4983509" cy="5748982"/>
          </a:xfrm>
          <a:custGeom>
            <a:avLst/>
            <a:gdLst/>
            <a:ahLst/>
            <a:cxnLst/>
            <a:rect l="l" t="t" r="r" b="b"/>
            <a:pathLst>
              <a:path w="4983509" h="5748982">
                <a:moveTo>
                  <a:pt x="0" y="0"/>
                </a:moveTo>
                <a:lnTo>
                  <a:pt x="4983509" y="0"/>
                </a:lnTo>
                <a:lnTo>
                  <a:pt x="4983509" y="5748981"/>
                </a:lnTo>
                <a:lnTo>
                  <a:pt x="0" y="57489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36" r="-30876" b="-491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1292855">
            <a:off x="6562914" y="5824707"/>
            <a:ext cx="14121157" cy="5597113"/>
          </a:xfrm>
          <a:custGeom>
            <a:avLst/>
            <a:gdLst/>
            <a:ahLst/>
            <a:cxnLst/>
            <a:rect l="l" t="t" r="r" b="b"/>
            <a:pathLst>
              <a:path w="14121157" h="5597113">
                <a:moveTo>
                  <a:pt x="0" y="0"/>
                </a:moveTo>
                <a:lnTo>
                  <a:pt x="14121157" y="0"/>
                </a:lnTo>
                <a:lnTo>
                  <a:pt x="14121157" y="5597113"/>
                </a:lnTo>
                <a:lnTo>
                  <a:pt x="0" y="5597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1091446">
            <a:off x="10117314" y="2631587"/>
            <a:ext cx="3904121" cy="4003762"/>
          </a:xfrm>
          <a:custGeom>
            <a:avLst/>
            <a:gdLst/>
            <a:ahLst/>
            <a:cxnLst/>
            <a:rect l="l" t="t" r="r" b="b"/>
            <a:pathLst>
              <a:path w="3904121" h="4003762">
                <a:moveTo>
                  <a:pt x="0" y="0"/>
                </a:moveTo>
                <a:lnTo>
                  <a:pt x="3904120" y="0"/>
                </a:lnTo>
                <a:lnTo>
                  <a:pt x="3904120" y="4003761"/>
                </a:lnTo>
                <a:lnTo>
                  <a:pt x="0" y="400376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907652">
            <a:off x="13031143" y="3310548"/>
            <a:ext cx="5816677" cy="5816677"/>
          </a:xfrm>
          <a:custGeom>
            <a:avLst/>
            <a:gdLst/>
            <a:ahLst/>
            <a:cxnLst/>
            <a:rect l="l" t="t" r="r" b="b"/>
            <a:pathLst>
              <a:path w="5816677" h="5816677">
                <a:moveTo>
                  <a:pt x="0" y="0"/>
                </a:moveTo>
                <a:lnTo>
                  <a:pt x="5816677" y="0"/>
                </a:lnTo>
                <a:lnTo>
                  <a:pt x="5816677" y="5816678"/>
                </a:lnTo>
                <a:lnTo>
                  <a:pt x="0" y="5816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 rot="15230">
            <a:off x="4031223" y="3403921"/>
            <a:ext cx="6729666" cy="2074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35"/>
              </a:lnSpc>
            </a:pPr>
            <a:r>
              <a:rPr lang="en-US" sz="5720" dirty="0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FÊTE DIOCÉSAINE</a:t>
            </a:r>
            <a:endParaRPr lang="en-US" sz="5720" dirty="0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  <a:p>
            <a:pPr algn="r">
              <a:lnSpc>
                <a:spcPts val="9270"/>
              </a:lnSpc>
            </a:pPr>
            <a:r>
              <a:rPr lang="en-US" sz="7990" dirty="0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DU JUBILÉ</a:t>
            </a:r>
            <a:endParaRPr lang="en-US" sz="7990" dirty="0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grpSp>
        <p:nvGrpSpPr>
          <p:cNvPr id="8" name="Group 8"/>
          <p:cNvGrpSpPr/>
          <p:nvPr/>
        </p:nvGrpSpPr>
        <p:grpSpPr>
          <a:xfrm rot="-4382631">
            <a:off x="16960730" y="787038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5051469">
            <a:off x="16076514" y="8519770"/>
            <a:ext cx="206987" cy="2069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9D9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-4382631">
            <a:off x="17103536" y="3537320"/>
            <a:ext cx="206987" cy="2069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193401" y="4314553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3032079" y="6315940"/>
            <a:ext cx="970532" cy="1804700"/>
            <a:chOff x="0" y="0"/>
            <a:chExt cx="1294043" cy="2406267"/>
          </a:xfrm>
        </p:grpSpPr>
        <p:sp>
          <p:nvSpPr>
            <p:cNvPr id="19" name="Freeform 19"/>
            <p:cNvSpPr/>
            <p:nvPr/>
          </p:nvSpPr>
          <p:spPr>
            <a:xfrm rot="-5146820">
              <a:off x="316010" y="647769"/>
              <a:ext cx="377916" cy="984798"/>
            </a:xfrm>
            <a:custGeom>
              <a:avLst/>
              <a:gdLst/>
              <a:ahLst/>
              <a:cxnLst/>
              <a:rect l="l" t="t" r="r" b="b"/>
              <a:pathLst>
                <a:path w="377916" h="984798">
                  <a:moveTo>
                    <a:pt x="0" y="0"/>
                  </a:moveTo>
                  <a:lnTo>
                    <a:pt x="377916" y="0"/>
                  </a:lnTo>
                  <a:lnTo>
                    <a:pt x="377916" y="984798"/>
                  </a:lnTo>
                  <a:lnTo>
                    <a:pt x="0" y="9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/>
            <p:cNvSpPr/>
            <p:nvPr/>
          </p:nvSpPr>
          <p:spPr>
            <a:xfrm rot="8478509">
              <a:off x="385854" y="2015013"/>
              <a:ext cx="700420" cy="193571"/>
            </a:xfrm>
            <a:custGeom>
              <a:avLst/>
              <a:gdLst/>
              <a:ahLst/>
              <a:cxnLst/>
              <a:rect l="l" t="t" r="r" b="b"/>
              <a:pathLst>
                <a:path w="700420" h="193571">
                  <a:moveTo>
                    <a:pt x="0" y="0"/>
                  </a:moveTo>
                  <a:lnTo>
                    <a:pt x="700420" y="0"/>
                  </a:lnTo>
                  <a:lnTo>
                    <a:pt x="700420" y="193570"/>
                  </a:lnTo>
                  <a:lnTo>
                    <a:pt x="0" y="19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1"/>
            <p:cNvSpPr/>
            <p:nvPr/>
          </p:nvSpPr>
          <p:spPr>
            <a:xfrm rot="-1924282">
              <a:off x="685290" y="98371"/>
              <a:ext cx="514786" cy="501900"/>
            </a:xfrm>
            <a:custGeom>
              <a:avLst/>
              <a:gdLst/>
              <a:ahLst/>
              <a:cxnLst/>
              <a:rect l="l" t="t" r="r" b="b"/>
              <a:pathLst>
                <a:path w="514786" h="501900">
                  <a:moveTo>
                    <a:pt x="0" y="0"/>
                  </a:moveTo>
                  <a:lnTo>
                    <a:pt x="514786" y="0"/>
                  </a:lnTo>
                  <a:lnTo>
                    <a:pt x="514786" y="501901"/>
                  </a:lnTo>
                  <a:lnTo>
                    <a:pt x="0" y="501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Freeform 22"/>
          <p:cNvSpPr/>
          <p:nvPr/>
        </p:nvSpPr>
        <p:spPr>
          <a:xfrm rot="-1790003">
            <a:off x="17417733" y="7486111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2529108">
            <a:off x="1560463" y="8334795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 rot="-4382631">
            <a:off x="1361189" y="8006345"/>
            <a:ext cx="206987" cy="20698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9D9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43962" y="5467031"/>
            <a:ext cx="848302" cy="1292060"/>
            <a:chOff x="0" y="0"/>
            <a:chExt cx="1131069" cy="1722746"/>
          </a:xfrm>
        </p:grpSpPr>
        <p:sp>
          <p:nvSpPr>
            <p:cNvPr id="28" name="Freeform 28"/>
            <p:cNvSpPr/>
            <p:nvPr/>
          </p:nvSpPr>
          <p:spPr>
            <a:xfrm rot="-3223571">
              <a:off x="652562" y="405769"/>
              <a:ext cx="325724" cy="544006"/>
            </a:xfrm>
            <a:custGeom>
              <a:avLst/>
              <a:gdLst/>
              <a:ahLst/>
              <a:cxnLst/>
              <a:rect l="l" t="t" r="r" b="b"/>
              <a:pathLst>
                <a:path w="325724" h="544006">
                  <a:moveTo>
                    <a:pt x="0" y="0"/>
                  </a:moveTo>
                  <a:lnTo>
                    <a:pt x="325724" y="0"/>
                  </a:lnTo>
                  <a:lnTo>
                    <a:pt x="325724" y="544006"/>
                  </a:lnTo>
                  <a:lnTo>
                    <a:pt x="0" y="54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9"/>
            <p:cNvSpPr/>
            <p:nvPr/>
          </p:nvSpPr>
          <p:spPr>
            <a:xfrm rot="3156766">
              <a:off x="244255" y="-33345"/>
              <a:ext cx="291180" cy="758775"/>
            </a:xfrm>
            <a:custGeom>
              <a:avLst/>
              <a:gdLst/>
              <a:ahLst/>
              <a:cxnLst/>
              <a:rect l="l" t="t" r="r" b="b"/>
              <a:pathLst>
                <a:path w="291180" h="758775">
                  <a:moveTo>
                    <a:pt x="0" y="0"/>
                  </a:moveTo>
                  <a:lnTo>
                    <a:pt x="291180" y="0"/>
                  </a:lnTo>
                  <a:lnTo>
                    <a:pt x="291180" y="758775"/>
                  </a:lnTo>
                  <a:lnTo>
                    <a:pt x="0" y="75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" name="Group 30"/>
            <p:cNvGrpSpPr/>
            <p:nvPr/>
          </p:nvGrpSpPr>
          <p:grpSpPr>
            <a:xfrm rot="-4382631">
              <a:off x="522675" y="1412519"/>
              <a:ext cx="275982" cy="275982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91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9230" tIns="9230" rIns="9230" bIns="9230" rtlCol="0" anchor="ctr"/>
              <a:lstStyle/>
              <a:p>
                <a:pPr algn="ctr">
                  <a:lnSpc>
                    <a:spcPts val="8120"/>
                  </a:lnSpc>
                </a:pPr>
              </a:p>
            </p:txBody>
          </p:sp>
        </p:grpSp>
      </p:grpSp>
      <p:sp>
        <p:nvSpPr>
          <p:cNvPr id="33" name="Freeform 3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email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email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/>
          <p:nvPr/>
        </p:nvSpPr>
        <p:spPr>
          <a:xfrm rot="-447985">
            <a:off x="4753216" y="5613474"/>
            <a:ext cx="6011990" cy="1252276"/>
          </a:xfrm>
          <a:custGeom>
            <a:avLst/>
            <a:gdLst/>
            <a:ahLst/>
            <a:cxnLst/>
            <a:rect l="l" t="t" r="r" b="b"/>
            <a:pathLst>
              <a:path w="6011990" h="1252276">
                <a:moveTo>
                  <a:pt x="0" y="0"/>
                </a:moveTo>
                <a:lnTo>
                  <a:pt x="6011990" y="0"/>
                </a:lnTo>
                <a:lnTo>
                  <a:pt x="6011990" y="1252276"/>
                </a:lnTo>
                <a:lnTo>
                  <a:pt x="0" y="1252276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email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TextBox 37"/>
          <p:cNvSpPr txBox="1"/>
          <p:nvPr/>
        </p:nvSpPr>
        <p:spPr>
          <a:xfrm rot="-498433">
            <a:off x="6747828" y="5559342"/>
            <a:ext cx="2646151" cy="135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0"/>
              </a:lnSpc>
            </a:pPr>
            <a:r>
              <a:rPr lang="en-US" sz="7830" b="1" spc="-281">
                <a:solidFill>
                  <a:srgbClr val="FFFFFF"/>
                </a:solidFill>
                <a:latin typeface="A Day Without Sun Text Bold" panose="02000506000000090004"/>
                <a:ea typeface="A Day Without Sun Text Bold" panose="02000506000000090004"/>
                <a:cs typeface="A Day Without Sun Text Bold" panose="02000506000000090004"/>
                <a:sym typeface="A Day Without Sun Text Bold" panose="02000506000000090004"/>
              </a:rPr>
              <a:t>Merci !</a:t>
            </a:r>
            <a:endParaRPr lang="en-US" sz="7830" b="1" spc="-281">
              <a:solidFill>
                <a:srgbClr val="FFFFFF"/>
              </a:solidFill>
              <a:latin typeface="A Day Without Sun Text Bold" panose="02000506000000090004"/>
              <a:ea typeface="A Day Without Sun Text Bold" panose="02000506000000090004"/>
              <a:cs typeface="A Day Without Sun Text Bold" panose="02000506000000090004"/>
              <a:sym typeface="A Day Without Sun Text Bold" panose="02000506000000090004"/>
            </a:endParaRPr>
          </a:p>
        </p:txBody>
      </p:sp>
      <p:grpSp>
        <p:nvGrpSpPr>
          <p:cNvPr id="38" name="Group 38"/>
          <p:cNvGrpSpPr/>
          <p:nvPr/>
        </p:nvGrpSpPr>
        <p:grpSpPr>
          <a:xfrm rot="-2700000">
            <a:off x="2212442" y="174040"/>
            <a:ext cx="848302" cy="1292060"/>
            <a:chOff x="0" y="0"/>
            <a:chExt cx="1131069" cy="1722746"/>
          </a:xfrm>
        </p:grpSpPr>
        <p:sp>
          <p:nvSpPr>
            <p:cNvPr id="39" name="Freeform 39"/>
            <p:cNvSpPr/>
            <p:nvPr/>
          </p:nvSpPr>
          <p:spPr>
            <a:xfrm rot="-3223571">
              <a:off x="652562" y="405769"/>
              <a:ext cx="325724" cy="544006"/>
            </a:xfrm>
            <a:custGeom>
              <a:avLst/>
              <a:gdLst/>
              <a:ahLst/>
              <a:cxnLst/>
              <a:rect l="l" t="t" r="r" b="b"/>
              <a:pathLst>
                <a:path w="325724" h="544006">
                  <a:moveTo>
                    <a:pt x="0" y="0"/>
                  </a:moveTo>
                  <a:lnTo>
                    <a:pt x="325724" y="0"/>
                  </a:lnTo>
                  <a:lnTo>
                    <a:pt x="325724" y="544006"/>
                  </a:lnTo>
                  <a:lnTo>
                    <a:pt x="0" y="54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40"/>
            <p:cNvSpPr/>
            <p:nvPr/>
          </p:nvSpPr>
          <p:spPr>
            <a:xfrm rot="3156766">
              <a:off x="244255" y="-33345"/>
              <a:ext cx="291180" cy="758775"/>
            </a:xfrm>
            <a:custGeom>
              <a:avLst/>
              <a:gdLst/>
              <a:ahLst/>
              <a:cxnLst/>
              <a:rect l="l" t="t" r="r" b="b"/>
              <a:pathLst>
                <a:path w="291180" h="758775">
                  <a:moveTo>
                    <a:pt x="0" y="0"/>
                  </a:moveTo>
                  <a:lnTo>
                    <a:pt x="291180" y="0"/>
                  </a:lnTo>
                  <a:lnTo>
                    <a:pt x="291180" y="758775"/>
                  </a:lnTo>
                  <a:lnTo>
                    <a:pt x="0" y="75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" name="Group 41"/>
            <p:cNvGrpSpPr/>
            <p:nvPr/>
          </p:nvGrpSpPr>
          <p:grpSpPr>
            <a:xfrm rot="-4382631">
              <a:off x="522675" y="1412519"/>
              <a:ext cx="275982" cy="275982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91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9230" tIns="9230" rIns="9230" bIns="9230" rtlCol="0" anchor="ctr"/>
              <a:lstStyle/>
              <a:p>
                <a:pPr algn="ctr">
                  <a:lnSpc>
                    <a:spcPts val="8120"/>
                  </a:lnSpc>
                </a:p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5" name="Group 45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48" name="Freeform 48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 rot="-2700000">
            <a:off x="2212442" y="174040"/>
            <a:ext cx="848302" cy="1292060"/>
            <a:chOff x="0" y="0"/>
            <a:chExt cx="1131069" cy="1722746"/>
          </a:xfrm>
        </p:grpSpPr>
        <p:sp>
          <p:nvSpPr>
            <p:cNvPr id="7" name="Freeform 7"/>
            <p:cNvSpPr/>
            <p:nvPr/>
          </p:nvSpPr>
          <p:spPr>
            <a:xfrm rot="-3223571">
              <a:off x="652562" y="405769"/>
              <a:ext cx="325724" cy="544006"/>
            </a:xfrm>
            <a:custGeom>
              <a:avLst/>
              <a:gdLst/>
              <a:ahLst/>
              <a:cxnLst/>
              <a:rect l="l" t="t" r="r" b="b"/>
              <a:pathLst>
                <a:path w="325724" h="544006">
                  <a:moveTo>
                    <a:pt x="0" y="0"/>
                  </a:moveTo>
                  <a:lnTo>
                    <a:pt x="325724" y="0"/>
                  </a:lnTo>
                  <a:lnTo>
                    <a:pt x="325724" y="544006"/>
                  </a:lnTo>
                  <a:lnTo>
                    <a:pt x="0" y="54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 rot="3156766">
              <a:off x="244255" y="-33345"/>
              <a:ext cx="291180" cy="758775"/>
            </a:xfrm>
            <a:custGeom>
              <a:avLst/>
              <a:gdLst/>
              <a:ahLst/>
              <a:cxnLst/>
              <a:rect l="l" t="t" r="r" b="b"/>
              <a:pathLst>
                <a:path w="291180" h="758775">
                  <a:moveTo>
                    <a:pt x="0" y="0"/>
                  </a:moveTo>
                  <a:lnTo>
                    <a:pt x="291180" y="0"/>
                  </a:lnTo>
                  <a:lnTo>
                    <a:pt x="291180" y="758775"/>
                  </a:lnTo>
                  <a:lnTo>
                    <a:pt x="0" y="75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9" name="Group 9"/>
            <p:cNvGrpSpPr/>
            <p:nvPr/>
          </p:nvGrpSpPr>
          <p:grpSpPr>
            <a:xfrm rot="-4382631">
              <a:off x="522675" y="1412519"/>
              <a:ext cx="275982" cy="27598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B91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9230" tIns="9230" rIns="9230" bIns="9230" rtlCol="0" anchor="ctr"/>
              <a:lstStyle/>
              <a:p>
                <a:pPr algn="ctr">
                  <a:lnSpc>
                    <a:spcPts val="8120"/>
                  </a:lnSpc>
                </a:pPr>
              </a:p>
            </p:txBody>
          </p:sp>
        </p:grpSp>
      </p:grpSp>
      <p:sp>
        <p:nvSpPr>
          <p:cNvPr id="12" name="Freeform 12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6" name="Freeform 16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 rot="-277436">
            <a:off x="3178258" y="2859199"/>
            <a:ext cx="9356015" cy="175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05"/>
              </a:lnSpc>
            </a:pPr>
            <a:r>
              <a:rPr lang="en-US" sz="10005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Miséricorde</a:t>
            </a:r>
            <a:endParaRPr lang="en-US" sz="10005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 rot="-277436">
            <a:off x="5868965" y="4600415"/>
            <a:ext cx="11589646" cy="19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5"/>
              </a:lnSpc>
            </a:pPr>
            <a:r>
              <a:rPr lang="en-US" sz="11200">
                <a:solidFill>
                  <a:srgbClr val="D0DD2E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Fraternité</a:t>
            </a:r>
            <a:endParaRPr lang="en-US" sz="11200">
              <a:solidFill>
                <a:srgbClr val="D0DD2E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 rot="-277436">
            <a:off x="9524086" y="6918069"/>
            <a:ext cx="8361026" cy="19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5"/>
              </a:lnSpc>
            </a:pPr>
            <a:r>
              <a:rPr lang="en-US" sz="11200">
                <a:solidFill>
                  <a:srgbClr val="0CC0D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Espérance</a:t>
            </a:r>
            <a:endParaRPr lang="en-US" sz="11200">
              <a:solidFill>
                <a:srgbClr val="0CC0D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66059" y="1766998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Une journée pour vivre et pour faire vivre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2766059" y="2055563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Six grands temps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02099" y="3569740"/>
            <a:ext cx="14507811" cy="48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Accueil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Catéchèse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Coeur à coeur avec le Christ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Déjeuner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Coeur à coeur avec mes frères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Coeur à coeur avec le Christ et mes frères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842800" y="6227293"/>
            <a:ext cx="319595" cy="31959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DD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117" tIns="9117" rIns="9117" bIns="9117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 rot="2529108">
            <a:off x="2833118" y="781540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2775479" y="3641180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4"/>
                </a:lnTo>
                <a:lnTo>
                  <a:pt x="0" y="377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/>
          <p:nvPr/>
        </p:nvSpPr>
        <p:spPr>
          <a:xfrm rot="-1790003">
            <a:off x="2763872" y="5531769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6"/>
                </a:lnTo>
                <a:lnTo>
                  <a:pt x="0" y="28357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5"/>
          <p:cNvSpPr/>
          <p:nvPr/>
        </p:nvSpPr>
        <p:spPr>
          <a:xfrm rot="-6201930">
            <a:off x="3043678" y="6892221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/>
          <p:nvPr/>
        </p:nvSpPr>
        <p:spPr>
          <a:xfrm rot="2529108">
            <a:off x="2851974" y="4559717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2796071" y="2606842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4"/>
                </a:lnTo>
                <a:lnTo>
                  <a:pt x="0" y="377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3702099" y="3569740"/>
            <a:ext cx="14507811" cy="387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Un accueil chaleureux 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marL="949960" lvl="1" indent="-474980" algn="l">
              <a:lnSpc>
                <a:spcPts val="5940"/>
              </a:lnSpc>
              <a:buFont typeface="Arial" panose="020B0604020202020204"/>
              <a:buChar char="•"/>
            </a:pPr>
            <a:r>
              <a:rPr lang="en-US" sz="4400" spc="132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Dehors : musique, équipe d’accueil</a:t>
            </a:r>
            <a:endParaRPr lang="en-US" sz="4400" spc="132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marL="949960" lvl="1" indent="-474980" algn="l">
              <a:lnSpc>
                <a:spcPts val="5940"/>
              </a:lnSpc>
              <a:buFont typeface="Arial" panose="020B0604020202020204"/>
              <a:buChar char="•"/>
            </a:pPr>
            <a:r>
              <a:rPr lang="en-US" sz="4400" spc="132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Dedans : Adora - café</a:t>
            </a:r>
            <a:endParaRPr lang="en-US" sz="4400" spc="132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5940"/>
              </a:lnSpc>
            </a:pPr>
            <a:endParaRPr lang="en-US" sz="4400" spc="132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6480"/>
              </a:lnSpc>
            </a:pPr>
            <a:r>
              <a:rPr lang="en-US" sz="4800" spc="144">
                <a:solidFill>
                  <a:srgbClr val="737373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Introduction à la journée</a:t>
            </a:r>
            <a:endParaRPr lang="en-US" sz="4800" spc="144">
              <a:solidFill>
                <a:srgbClr val="737373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703767" y="5930035"/>
            <a:ext cx="2313085" cy="1971905"/>
          </a:xfrm>
          <a:custGeom>
            <a:avLst/>
            <a:gdLst/>
            <a:ahLst/>
            <a:cxnLst/>
            <a:rect l="l" t="t" r="r" b="b"/>
            <a:pathLst>
              <a:path w="2313085" h="1971905">
                <a:moveTo>
                  <a:pt x="0" y="0"/>
                </a:moveTo>
                <a:lnTo>
                  <a:pt x="2313085" y="0"/>
                </a:lnTo>
                <a:lnTo>
                  <a:pt x="2313085" y="1971905"/>
                </a:lnTo>
                <a:lnTo>
                  <a:pt x="0" y="1971905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3407321" y="2335292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Accueil : 8h30-10h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454946" y="2335292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Catéchèses : 10h15 - 11h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869703" y="2606842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4"/>
                </a:lnTo>
                <a:lnTo>
                  <a:pt x="0" y="377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/>
          <p:nvPr/>
        </p:nvGrpSpPr>
        <p:grpSpPr>
          <a:xfrm>
            <a:off x="3454946" y="3562819"/>
            <a:ext cx="1830406" cy="183040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9" cstate="email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454946" y="5782847"/>
            <a:ext cx="1830406" cy="183040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0" cstate="email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62358" y="3886162"/>
            <a:ext cx="5785445" cy="5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25"/>
              </a:lnSpc>
            </a:pPr>
            <a:r>
              <a:rPr lang="en-US" sz="3215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Cardinal Jean-Marc Aveline</a:t>
            </a:r>
            <a:endParaRPr lang="en-US" sz="3215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62358" y="4554048"/>
            <a:ext cx="6213982" cy="46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85"/>
              </a:lnSpc>
              <a:spcBef>
                <a:spcPct val="0"/>
              </a:spcBef>
            </a:pPr>
            <a:r>
              <a:rPr lang="en-US" sz="3075">
                <a:solidFill>
                  <a:srgbClr val="199D9A"/>
                </a:solidFill>
                <a:latin typeface="Aileron" panose="00000500000000000000"/>
                <a:ea typeface="Aileron" panose="00000500000000000000"/>
                <a:cs typeface="Aileron" panose="00000500000000000000"/>
                <a:sym typeface="Aileron" panose="00000500000000000000"/>
              </a:rPr>
              <a:t>Archevêque de Marseille</a:t>
            </a:r>
            <a:endParaRPr lang="en-US" sz="3075">
              <a:solidFill>
                <a:srgbClr val="199D9A"/>
              </a:solidFill>
              <a:latin typeface="Aileron" panose="00000500000000000000"/>
              <a:ea typeface="Aileron" panose="00000500000000000000"/>
              <a:cs typeface="Aileron" panose="00000500000000000000"/>
              <a:sym typeface="Aileron" panose="000005000000000000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62358" y="6002254"/>
            <a:ext cx="5511035" cy="5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25"/>
              </a:lnSpc>
            </a:pPr>
            <a:r>
              <a:rPr lang="en-US" sz="3215">
                <a:solidFill>
                  <a:srgbClr val="E14C6F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Sœur Bénédicte You</a:t>
            </a:r>
            <a:endParaRPr lang="en-US" sz="3215">
              <a:solidFill>
                <a:srgbClr val="E14C6F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2358" y="6698050"/>
            <a:ext cx="5511035" cy="93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5"/>
              </a:lnSpc>
            </a:pPr>
            <a:r>
              <a:rPr lang="en-US" sz="3075">
                <a:solidFill>
                  <a:srgbClr val="199D9A"/>
                </a:solidFill>
                <a:latin typeface="Aileron" panose="00000500000000000000"/>
                <a:ea typeface="Aileron" panose="00000500000000000000"/>
                <a:cs typeface="Aileron" panose="00000500000000000000"/>
                <a:sym typeface="Aileron" panose="00000500000000000000"/>
              </a:rPr>
              <a:t>Religieuse Melkite dans </a:t>
            </a:r>
            <a:endParaRPr lang="en-US" sz="3075">
              <a:solidFill>
                <a:srgbClr val="199D9A"/>
              </a:solidFill>
              <a:latin typeface="Aileron" panose="00000500000000000000"/>
              <a:ea typeface="Aileron" panose="00000500000000000000"/>
              <a:cs typeface="Aileron" panose="00000500000000000000"/>
              <a:sym typeface="Aileron" panose="00000500000000000000"/>
            </a:endParaRPr>
          </a:p>
          <a:p>
            <a:pPr marL="0" lvl="0" indent="0" algn="l">
              <a:lnSpc>
                <a:spcPts val="3685"/>
              </a:lnSpc>
              <a:spcBef>
                <a:spcPct val="0"/>
              </a:spcBef>
            </a:pPr>
            <a:r>
              <a:rPr lang="en-US" sz="3075">
                <a:solidFill>
                  <a:srgbClr val="199D9A"/>
                </a:solidFill>
                <a:latin typeface="Aileron" panose="00000500000000000000"/>
                <a:ea typeface="Aileron" panose="00000500000000000000"/>
                <a:cs typeface="Aileron" panose="00000500000000000000"/>
                <a:sym typeface="Aileron" panose="00000500000000000000"/>
              </a:rPr>
              <a:t>un monastère à Bethléem</a:t>
            </a:r>
            <a:endParaRPr lang="en-US" sz="3075">
              <a:solidFill>
                <a:srgbClr val="199D9A"/>
              </a:solidFill>
              <a:latin typeface="Aileron" panose="00000500000000000000"/>
              <a:ea typeface="Aileron" panose="00000500000000000000"/>
              <a:cs typeface="Aileron" panose="00000500000000000000"/>
              <a:sym typeface="Aileron" panose="0000050000000000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71654" y="8280694"/>
            <a:ext cx="339804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E14C70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rPr>
              <a:t>Frère Johannès</a:t>
            </a:r>
            <a:endParaRPr lang="en-US" sz="3400">
              <a:solidFill>
                <a:srgbClr val="E14C70"/>
              </a:solidFill>
              <a:latin typeface="Adumu Regular" panose="02000503000000000000"/>
              <a:ea typeface="Adumu Regular" panose="02000503000000000000"/>
              <a:cs typeface="Adumu Regular" panose="02000503000000000000"/>
              <a:sym typeface="Adumu Regular" panose="0200050300000000000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562625" y="4134151"/>
            <a:ext cx="876611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5"/>
              </a:lnSpc>
            </a:pP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Adultes</a:t>
            </a: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, </a:t>
            </a: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étudiants</a:t>
            </a: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,</a:t>
            </a:r>
            <a:endParaRPr lang="en-US" sz="3765" i="1" spc="113" dirty="0">
              <a:solidFill>
                <a:srgbClr val="A177AF"/>
              </a:solidFill>
              <a:latin typeface="Open Sans Italics" panose="020B0606030504020204"/>
              <a:ea typeface="Open Sans Italics" panose="020B0606030504020204"/>
              <a:cs typeface="Open Sans Italics" panose="020B0606030504020204"/>
              <a:sym typeface="Open Sans Italics" panose="020B0606030504020204"/>
            </a:endParaRPr>
          </a:p>
          <a:p>
            <a:pPr>
              <a:lnSpc>
                <a:spcPts val="5085"/>
              </a:lnSpc>
            </a:pP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jeunes</a:t>
            </a: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 pros, </a:t>
            </a: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lycéens</a:t>
            </a:r>
            <a:endParaRPr lang="en-US" sz="3765" i="1" spc="113" dirty="0">
              <a:solidFill>
                <a:srgbClr val="A177AF"/>
              </a:solidFill>
              <a:latin typeface="Open Sans Italics" panose="020B0606030504020204"/>
              <a:ea typeface="Open Sans Italics" panose="020B0606030504020204"/>
              <a:cs typeface="Open Sans Italics" panose="020B0606030504020204"/>
              <a:sym typeface="Open Sans Italics" panose="020B0606030504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562625" y="6386473"/>
            <a:ext cx="8766111" cy="61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85"/>
              </a:lnSpc>
              <a:spcBef>
                <a:spcPct val="0"/>
              </a:spcBef>
            </a:pP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Ados</a:t>
            </a: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 - </a:t>
            </a:r>
            <a:r>
              <a:rPr lang="en-US" sz="3765" i="1" spc="113" dirty="0" err="1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Collégiens</a:t>
            </a: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 </a:t>
            </a:r>
            <a:endParaRPr lang="en-US" sz="3765" i="1" spc="113" dirty="0">
              <a:solidFill>
                <a:srgbClr val="A177AF"/>
              </a:solidFill>
              <a:latin typeface="Open Sans Italics" panose="020B0606030504020204"/>
              <a:ea typeface="Open Sans Italics" panose="020B0606030504020204"/>
              <a:cs typeface="Open Sans Italics" panose="020B0606030504020204"/>
              <a:sym typeface="Open Sans Italics" panose="020B0606030504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562625" y="8161337"/>
            <a:ext cx="8766111" cy="61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85"/>
              </a:lnSpc>
              <a:spcBef>
                <a:spcPct val="0"/>
              </a:spcBef>
            </a:pPr>
            <a:r>
              <a:rPr lang="en-US" sz="3765" i="1" spc="113" dirty="0">
                <a:solidFill>
                  <a:srgbClr val="A177AF"/>
                </a:solidFill>
                <a:latin typeface="Open Sans Italics" panose="020B0606030504020204"/>
                <a:ea typeface="Open Sans Italics" panose="020B0606030504020204"/>
                <a:cs typeface="Open Sans Italics" panose="020B0606030504020204"/>
                <a:sym typeface="Open Sans Italics" panose="020B0606030504020204"/>
              </a:rPr>
              <a:t>Enfants</a:t>
            </a:r>
            <a:endParaRPr lang="en-US" sz="3765" i="1" spc="113" dirty="0">
              <a:solidFill>
                <a:srgbClr val="A177AF"/>
              </a:solidFill>
              <a:latin typeface="Open Sans Italics" panose="020B0606030504020204"/>
              <a:ea typeface="Open Sans Italics" panose="020B0606030504020204"/>
              <a:cs typeface="Open Sans Italics" panose="020B0606030504020204"/>
              <a:sym typeface="Open Sans Italics" panose="020B0606030504020204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3454946" y="8041878"/>
            <a:ext cx="1830406" cy="183040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1" cstate="email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944531" y="1543309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Miséricorde : 11h15 - 12h30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2766059" y="5656182"/>
            <a:ext cx="14702790" cy="976492"/>
            <a:chOff x="0" y="0"/>
            <a:chExt cx="3872340" cy="2571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72340" cy="257183"/>
            </a:xfrm>
            <a:custGeom>
              <a:avLst/>
              <a:gdLst/>
              <a:ahLst/>
              <a:cxnLst/>
              <a:rect l="l" t="t" r="r" b="b"/>
              <a:pathLst>
                <a:path w="3872340" h="257183">
                  <a:moveTo>
                    <a:pt x="0" y="0"/>
                  </a:moveTo>
                  <a:lnTo>
                    <a:pt x="3872340" y="0"/>
                  </a:lnTo>
                  <a:lnTo>
                    <a:pt x="3872340" y="257183"/>
                  </a:lnTo>
                  <a:lnTo>
                    <a:pt x="0" y="257183"/>
                  </a:lnTo>
                  <a:close/>
                </a:path>
              </a:pathLst>
            </a:custGeom>
            <a:solidFill>
              <a:srgbClr val="4CC7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872340" cy="333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  <a:r>
                <a:rPr lang="en-US" sz="2310" spc="9">
                  <a:solidFill>
                    <a:srgbClr val="4CC7DD"/>
                  </a:solidFill>
                  <a:latin typeface="Adumu Regular" panose="02000503000000000000"/>
                  <a:ea typeface="Adumu Regular" panose="02000503000000000000"/>
                  <a:cs typeface="Adumu Regular" panose="02000503000000000000"/>
                  <a:sym typeface="Adumu Regular" panose="02000503000000000000"/>
                </a:rPr>
                <a:t>Louange</a:t>
              </a:r>
              <a:endParaRPr lang="en-US" sz="2310" spc="9">
                <a:solidFill>
                  <a:srgbClr val="4CC7DD"/>
                </a:solidFill>
                <a:latin typeface="Adumu Regular" panose="02000503000000000000"/>
                <a:ea typeface="Adumu Regular" panose="02000503000000000000"/>
                <a:cs typeface="Adumu Regular" panose="02000503000000000000"/>
                <a:sym typeface="Adumu Regular" panose="0200050300000000000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66059" y="6975574"/>
            <a:ext cx="14702790" cy="891442"/>
            <a:chOff x="0" y="0"/>
            <a:chExt cx="3872340" cy="2347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72340" cy="234783"/>
            </a:xfrm>
            <a:custGeom>
              <a:avLst/>
              <a:gdLst/>
              <a:ahLst/>
              <a:cxnLst/>
              <a:rect l="l" t="t" r="r" b="b"/>
              <a:pathLst>
                <a:path w="3872340" h="234783">
                  <a:moveTo>
                    <a:pt x="0" y="0"/>
                  </a:moveTo>
                  <a:lnTo>
                    <a:pt x="3872340" y="0"/>
                  </a:lnTo>
                  <a:lnTo>
                    <a:pt x="3872340" y="234783"/>
                  </a:lnTo>
                  <a:lnTo>
                    <a:pt x="0" y="234783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3872340" cy="310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66059" y="8124190"/>
            <a:ext cx="14702790" cy="1760122"/>
            <a:chOff x="0" y="0"/>
            <a:chExt cx="3872340" cy="46357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72340" cy="463571"/>
            </a:xfrm>
            <a:custGeom>
              <a:avLst/>
              <a:gdLst/>
              <a:ahLst/>
              <a:cxnLst/>
              <a:rect l="l" t="t" r="r" b="b"/>
              <a:pathLst>
                <a:path w="3872340" h="463571">
                  <a:moveTo>
                    <a:pt x="0" y="0"/>
                  </a:moveTo>
                  <a:lnTo>
                    <a:pt x="3872340" y="0"/>
                  </a:lnTo>
                  <a:lnTo>
                    <a:pt x="3872340" y="463571"/>
                  </a:lnTo>
                  <a:lnTo>
                    <a:pt x="0" y="463571"/>
                  </a:lnTo>
                  <a:close/>
                </a:path>
              </a:pathLst>
            </a:custGeom>
            <a:solidFill>
              <a:srgbClr val="A177A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3872340" cy="539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836074" y="7042249"/>
            <a:ext cx="14594675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Familles /enfants : activités manuelles, chants gestués</a:t>
            </a:r>
            <a:endParaRPr lang="en-US" sz="41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883699" y="8209915"/>
            <a:ext cx="14792795" cy="141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Adultes : écrire une lettre, prier avec un tableau, </a:t>
            </a:r>
            <a:endParaRPr lang="en-US" sz="41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la Parole de Dieu...</a:t>
            </a:r>
            <a:endParaRPr lang="en-US" sz="41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2766059" y="4346315"/>
            <a:ext cx="14702790" cy="976492"/>
            <a:chOff x="0" y="0"/>
            <a:chExt cx="19603720" cy="13019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9603720" cy="1301989"/>
              <a:chOff x="0" y="0"/>
              <a:chExt cx="3872340" cy="25718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872340" cy="257183"/>
              </a:xfrm>
              <a:custGeom>
                <a:avLst/>
                <a:gdLst/>
                <a:ahLst/>
                <a:cxnLst/>
                <a:rect l="l" t="t" r="r" b="b"/>
                <a:pathLst>
                  <a:path w="3872340" h="257183">
                    <a:moveTo>
                      <a:pt x="0" y="0"/>
                    </a:moveTo>
                    <a:lnTo>
                      <a:pt x="3872340" y="0"/>
                    </a:lnTo>
                    <a:lnTo>
                      <a:pt x="3872340" y="257183"/>
                    </a:lnTo>
                    <a:lnTo>
                      <a:pt x="0" y="257183"/>
                    </a:lnTo>
                    <a:close/>
                  </a:path>
                </a:pathLst>
              </a:custGeom>
              <a:solidFill>
                <a:srgbClr val="E14C6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76200"/>
                <a:ext cx="3872340" cy="3333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35"/>
                  </a:lnSpc>
                </a:p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536193" y="88900"/>
              <a:ext cx="17704153" cy="90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  <a:spcBef>
                  <a:spcPct val="0"/>
                </a:spcBef>
              </a:pPr>
              <a:r>
                <a:rPr lang="en-US" sz="4100" b="1">
                  <a:solidFill>
                    <a:srgbClr val="FFFFFF"/>
                  </a:solidFill>
                  <a:latin typeface="Open Sans Bold" panose="020B0806030504020204"/>
                  <a:ea typeface="Open Sans Bold" panose="020B0806030504020204"/>
                  <a:cs typeface="Open Sans Bold" panose="020B0806030504020204"/>
                  <a:sym typeface="Open Sans Bold" panose="020B0806030504020204"/>
                </a:rPr>
                <a:t>Adoration, confessions</a:t>
              </a:r>
              <a:endParaRPr lang="en-US" sz="41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endParaRPr>
            </a:p>
          </p:txBody>
        </p:sp>
      </p:grpSp>
      <p:sp>
        <p:nvSpPr>
          <p:cNvPr id="34" name="Freeform 34"/>
          <p:cNvSpPr/>
          <p:nvPr/>
        </p:nvSpPr>
        <p:spPr>
          <a:xfrm rot="-1790003">
            <a:off x="2943388" y="1815176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TextBox 35"/>
          <p:cNvSpPr txBox="1"/>
          <p:nvPr/>
        </p:nvSpPr>
        <p:spPr>
          <a:xfrm>
            <a:off x="2572149" y="5770482"/>
            <a:ext cx="14594675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40"/>
              </a:lnSpc>
              <a:spcBef>
                <a:spcPct val="0"/>
              </a:spcBef>
            </a:pPr>
            <a:r>
              <a:rPr lang="en-US" sz="4100" b="1" u="none" strike="noStrike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Louange</a:t>
            </a:r>
            <a:endParaRPr lang="en-US" sz="4100" b="1" u="none" strike="noStrike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66059" y="2431791"/>
            <a:ext cx="14702790" cy="141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Plusieurs propositions pour vivre, à son rythme et selon les âges, un coeur à coeur avec le Christ :</a:t>
            </a:r>
            <a:endParaRPr lang="en-US" sz="410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2912515" y="1794245"/>
            <a:ext cx="701802" cy="568459"/>
          </a:xfrm>
          <a:custGeom>
            <a:avLst/>
            <a:gdLst/>
            <a:ahLst/>
            <a:cxnLst/>
            <a:rect l="l" t="t" r="r" b="b"/>
            <a:pathLst>
              <a:path w="701802" h="568459">
                <a:moveTo>
                  <a:pt x="0" y="0"/>
                </a:moveTo>
                <a:lnTo>
                  <a:pt x="701801" y="0"/>
                </a:lnTo>
                <a:lnTo>
                  <a:pt x="701801" y="568459"/>
                </a:lnTo>
                <a:lnTo>
                  <a:pt x="0" y="5684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5830008" y="2712788"/>
            <a:ext cx="3337648" cy="1418500"/>
          </a:xfrm>
          <a:custGeom>
            <a:avLst/>
            <a:gdLst/>
            <a:ahLst/>
            <a:cxnLst/>
            <a:rect l="l" t="t" r="r" b="b"/>
            <a:pathLst>
              <a:path w="3337648" h="1418500">
                <a:moveTo>
                  <a:pt x="0" y="0"/>
                </a:moveTo>
                <a:lnTo>
                  <a:pt x="3337648" y="0"/>
                </a:lnTo>
                <a:lnTo>
                  <a:pt x="3337648" y="1418500"/>
                </a:lnTo>
                <a:lnTo>
                  <a:pt x="0" y="141850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9364961" y="2712788"/>
            <a:ext cx="3337648" cy="1418500"/>
          </a:xfrm>
          <a:custGeom>
            <a:avLst/>
            <a:gdLst/>
            <a:ahLst/>
            <a:cxnLst/>
            <a:rect l="l" t="t" r="r" b="b"/>
            <a:pathLst>
              <a:path w="3337648" h="1418500">
                <a:moveTo>
                  <a:pt x="0" y="0"/>
                </a:moveTo>
                <a:lnTo>
                  <a:pt x="3337648" y="0"/>
                </a:lnTo>
                <a:lnTo>
                  <a:pt x="3337648" y="1418500"/>
                </a:lnTo>
                <a:lnTo>
                  <a:pt x="0" y="141850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 rot="580962">
            <a:off x="12998151" y="2442209"/>
            <a:ext cx="3337648" cy="1418500"/>
          </a:xfrm>
          <a:custGeom>
            <a:avLst/>
            <a:gdLst/>
            <a:ahLst/>
            <a:cxnLst/>
            <a:rect l="l" t="t" r="r" b="b"/>
            <a:pathLst>
              <a:path w="3337648" h="1418500">
                <a:moveTo>
                  <a:pt x="0" y="0"/>
                </a:moveTo>
                <a:lnTo>
                  <a:pt x="3337648" y="0"/>
                </a:lnTo>
                <a:lnTo>
                  <a:pt x="3337648" y="1418501"/>
                </a:lnTo>
                <a:lnTo>
                  <a:pt x="0" y="1418501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7128670" y="5312270"/>
            <a:ext cx="3905115" cy="3021583"/>
          </a:xfrm>
          <a:custGeom>
            <a:avLst/>
            <a:gdLst/>
            <a:ahLst/>
            <a:cxnLst/>
            <a:rect l="l" t="t" r="r" b="b"/>
            <a:pathLst>
              <a:path w="3905115" h="3021583">
                <a:moveTo>
                  <a:pt x="0" y="0"/>
                </a:moveTo>
                <a:lnTo>
                  <a:pt x="3905115" y="0"/>
                </a:lnTo>
                <a:lnTo>
                  <a:pt x="3905115" y="3021583"/>
                </a:lnTo>
                <a:lnTo>
                  <a:pt x="0" y="30215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2766059" y="4980801"/>
            <a:ext cx="3629826" cy="3353052"/>
          </a:xfrm>
          <a:custGeom>
            <a:avLst/>
            <a:gdLst/>
            <a:ahLst/>
            <a:cxnLst/>
            <a:rect l="l" t="t" r="r" b="b"/>
            <a:pathLst>
              <a:path w="3629826" h="3353052">
                <a:moveTo>
                  <a:pt x="0" y="0"/>
                </a:moveTo>
                <a:lnTo>
                  <a:pt x="3629826" y="0"/>
                </a:lnTo>
                <a:lnTo>
                  <a:pt x="3629826" y="3353052"/>
                </a:lnTo>
                <a:lnTo>
                  <a:pt x="0" y="3353052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369969">
            <a:off x="2336651" y="2887937"/>
            <a:ext cx="3337648" cy="1418500"/>
          </a:xfrm>
          <a:custGeom>
            <a:avLst/>
            <a:gdLst/>
            <a:ahLst/>
            <a:cxnLst/>
            <a:rect l="l" t="t" r="r" b="b"/>
            <a:pathLst>
              <a:path w="3337648" h="1418500">
                <a:moveTo>
                  <a:pt x="0" y="0"/>
                </a:moveTo>
                <a:lnTo>
                  <a:pt x="3337648" y="0"/>
                </a:lnTo>
                <a:lnTo>
                  <a:pt x="3337648" y="1418500"/>
                </a:lnTo>
                <a:lnTo>
                  <a:pt x="0" y="1418500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12702609" y="4481586"/>
            <a:ext cx="4114800" cy="4114800"/>
            <a:chOff x="0" y="0"/>
            <a:chExt cx="5486400" cy="548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299720" y="785489"/>
              <a:ext cx="4505961" cy="2154951"/>
              <a:chOff x="0" y="0"/>
              <a:chExt cx="890066" cy="42566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90066" cy="425669"/>
              </a:xfrm>
              <a:custGeom>
                <a:avLst/>
                <a:gdLst/>
                <a:ahLst/>
                <a:cxnLst/>
                <a:rect l="l" t="t" r="r" b="b"/>
                <a:pathLst>
                  <a:path w="890066" h="425669">
                    <a:moveTo>
                      <a:pt x="0" y="0"/>
                    </a:moveTo>
                    <a:lnTo>
                      <a:pt x="890066" y="0"/>
                    </a:lnTo>
                    <a:lnTo>
                      <a:pt x="890066" y="425669"/>
                    </a:lnTo>
                    <a:lnTo>
                      <a:pt x="0" y="4256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57150"/>
                <a:ext cx="890066" cy="4828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15"/>
                  </a:lnSpc>
                </a:pPr>
                <a:r>
                  <a:rPr lang="en-US" sz="3010" spc="12">
                    <a:solidFill>
                      <a:srgbClr val="000000"/>
                    </a:solidFill>
                    <a:latin typeface="League Spartan" panose="00000800000000000000"/>
                    <a:ea typeface="League Spartan" panose="00000800000000000000"/>
                    <a:cs typeface="League Spartan" panose="00000800000000000000"/>
                    <a:sym typeface="League Spartan" panose="00000800000000000000"/>
                  </a:rPr>
                  <a:t>VILLAGE DES PAROISSES</a:t>
                </a:r>
                <a:endParaRPr lang="en-US" sz="3010" spc="12">
                  <a:solidFill>
                    <a:srgbClr val="000000"/>
                  </a:solidFill>
                  <a:latin typeface="League Spartan" panose="00000800000000000000"/>
                  <a:ea typeface="League Spartan" panose="00000800000000000000"/>
                  <a:cs typeface="League Spartan" panose="00000800000000000000"/>
                  <a:sym typeface="League Spartan" panose="00000800000000000000"/>
                </a:endParaRPr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12136165" y="7090807"/>
            <a:ext cx="2623845" cy="2486093"/>
          </a:xfrm>
          <a:custGeom>
            <a:avLst/>
            <a:gdLst/>
            <a:ahLst/>
            <a:cxnLst/>
            <a:rect l="l" t="t" r="r" b="b"/>
            <a:pathLst>
              <a:path w="2623845" h="2486093">
                <a:moveTo>
                  <a:pt x="0" y="0"/>
                </a:moveTo>
                <a:lnTo>
                  <a:pt x="2623844" y="0"/>
                </a:lnTo>
                <a:lnTo>
                  <a:pt x="2623844" y="2486092"/>
                </a:lnTo>
                <a:lnTo>
                  <a:pt x="0" y="2486092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TextBox 30"/>
          <p:cNvSpPr txBox="1"/>
          <p:nvPr/>
        </p:nvSpPr>
        <p:spPr>
          <a:xfrm>
            <a:off x="3782186" y="1727570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Déjeuner : 12h30-13h40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274359" y="7254998"/>
            <a:ext cx="2477914" cy="2347824"/>
          </a:xfrm>
          <a:custGeom>
            <a:avLst/>
            <a:gdLst/>
            <a:ahLst/>
            <a:cxnLst/>
            <a:rect l="l" t="t" r="r" b="b"/>
            <a:pathLst>
              <a:path w="2477914" h="2347824">
                <a:moveTo>
                  <a:pt x="2477915" y="0"/>
                </a:moveTo>
                <a:lnTo>
                  <a:pt x="0" y="0"/>
                </a:lnTo>
                <a:lnTo>
                  <a:pt x="0" y="2347824"/>
                </a:lnTo>
                <a:lnTo>
                  <a:pt x="2477915" y="2347824"/>
                </a:lnTo>
                <a:lnTo>
                  <a:pt x="2477915" y="0"/>
                </a:lnTo>
                <a:close/>
              </a:path>
            </a:pathLst>
          </a:custGeom>
          <a:blipFill>
            <a:blip r:embed="rId28" cstate="email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3182087" y="1685076"/>
            <a:ext cx="701802" cy="568459"/>
          </a:xfrm>
          <a:custGeom>
            <a:avLst/>
            <a:gdLst/>
            <a:ahLst/>
            <a:cxnLst/>
            <a:rect l="l" t="t" r="r" b="b"/>
            <a:pathLst>
              <a:path w="701802" h="568459">
                <a:moveTo>
                  <a:pt x="0" y="0"/>
                </a:moveTo>
                <a:lnTo>
                  <a:pt x="701802" y="0"/>
                </a:lnTo>
                <a:lnTo>
                  <a:pt x="701802" y="568459"/>
                </a:lnTo>
                <a:lnTo>
                  <a:pt x="0" y="56845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2270123" y="3789143"/>
            <a:ext cx="15163863" cy="1195757"/>
            <a:chOff x="0" y="0"/>
            <a:chExt cx="3993775" cy="3149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93775" cy="314932"/>
            </a:xfrm>
            <a:custGeom>
              <a:avLst/>
              <a:gdLst/>
              <a:ahLst/>
              <a:cxnLst/>
              <a:rect l="l" t="t" r="r" b="b"/>
              <a:pathLst>
                <a:path w="3993775" h="314932">
                  <a:moveTo>
                    <a:pt x="0" y="0"/>
                  </a:moveTo>
                  <a:lnTo>
                    <a:pt x="3993775" y="0"/>
                  </a:lnTo>
                  <a:lnTo>
                    <a:pt x="3993775" y="314932"/>
                  </a:lnTo>
                  <a:lnTo>
                    <a:pt x="0" y="314932"/>
                  </a:lnTo>
                  <a:close/>
                </a:path>
              </a:pathLst>
            </a:custGeom>
            <a:solidFill>
              <a:srgbClr val="D0DD2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3993775" cy="372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95"/>
                </a:lnSpc>
              </a:pPr>
              <a:r>
                <a:rPr lang="en-US" sz="2710" b="1" spc="10">
                  <a:solidFill>
                    <a:srgbClr val="000000"/>
                  </a:solidFill>
                  <a:latin typeface="Open Sans Bold" panose="020B0806030504020204"/>
                  <a:ea typeface="Open Sans Bold" panose="020B0806030504020204"/>
                  <a:cs typeface="Open Sans Bold" panose="020B0806030504020204"/>
                  <a:sym typeface="Open Sans Bold" panose="020B0806030504020204"/>
                </a:rPr>
                <a:t>Pour tous : </a:t>
              </a:r>
              <a:endParaRPr lang="en-US" sz="2710" b="1" spc="10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endParaRPr>
            </a:p>
            <a:p>
              <a:pPr algn="ctr">
                <a:lnSpc>
                  <a:spcPts val="3655"/>
                </a:lnSpc>
              </a:pPr>
              <a:r>
                <a:rPr lang="en-US" sz="2610" b="1" spc="10">
                  <a:solidFill>
                    <a:srgbClr val="000000"/>
                  </a:solidFill>
                  <a:latin typeface="Open Sans Bold" panose="020B0806030504020204"/>
                  <a:ea typeface="Open Sans Bold" panose="020B0806030504020204"/>
                  <a:cs typeface="Open Sans Bold" panose="020B0806030504020204"/>
                  <a:sym typeface="Open Sans Bold" panose="020B0806030504020204"/>
                </a:rPr>
                <a:t>Témoignages </a:t>
              </a:r>
              <a:r>
                <a:rPr lang="en-US" sz="2610" spc="10">
                  <a:solidFill>
                    <a:srgbClr val="000000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rPr>
                <a:t>jeunes partis à Rome et personnes en fragilité parties à Lourdes</a:t>
              </a:r>
              <a:endParaRPr lang="en-US" sz="2610" spc="1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51211" y="1543309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Vivre la fraternité : 14h-15h15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2284538" y="7384460"/>
            <a:ext cx="15149449" cy="976492"/>
            <a:chOff x="0" y="0"/>
            <a:chExt cx="20199265" cy="130198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0199265" cy="1301989"/>
              <a:chOff x="0" y="0"/>
              <a:chExt cx="3989978" cy="2571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989978" cy="257183"/>
              </a:xfrm>
              <a:custGeom>
                <a:avLst/>
                <a:gdLst/>
                <a:ahLst/>
                <a:cxnLst/>
                <a:rect l="l" t="t" r="r" b="b"/>
                <a:pathLst>
                  <a:path w="3989978" h="257183">
                    <a:moveTo>
                      <a:pt x="0" y="0"/>
                    </a:moveTo>
                    <a:lnTo>
                      <a:pt x="3989978" y="0"/>
                    </a:lnTo>
                    <a:lnTo>
                      <a:pt x="3989978" y="257183"/>
                    </a:lnTo>
                    <a:lnTo>
                      <a:pt x="0" y="257183"/>
                    </a:lnTo>
                    <a:close/>
                  </a:path>
                </a:pathLst>
              </a:custGeom>
              <a:solidFill>
                <a:srgbClr val="4CC7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76200"/>
                <a:ext cx="3989978" cy="3333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35"/>
                  </a:lnSpc>
                </a:p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5483394" y="161621"/>
              <a:ext cx="9593483" cy="90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40"/>
                </a:lnSpc>
                <a:spcBef>
                  <a:spcPct val="0"/>
                </a:spcBef>
              </a:pPr>
              <a:r>
                <a:rPr lang="en-US" sz="4100" b="1">
                  <a:solidFill>
                    <a:srgbClr val="FFFFFF"/>
                  </a:solidFill>
                  <a:latin typeface="Open Sans Bold" panose="020B0806030504020204"/>
                  <a:ea typeface="Open Sans Bold" panose="020B0806030504020204"/>
                  <a:cs typeface="Open Sans Bold" panose="020B0806030504020204"/>
                  <a:sym typeface="Open Sans Bold" panose="020B0806030504020204"/>
                </a:rPr>
                <a:t>Village des paroisses</a:t>
              </a:r>
              <a:endParaRPr lang="en-US" sz="41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84538" y="5143500"/>
            <a:ext cx="4235166" cy="2110642"/>
            <a:chOff x="0" y="0"/>
            <a:chExt cx="1115435" cy="55588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15435" cy="555889"/>
            </a:xfrm>
            <a:custGeom>
              <a:avLst/>
              <a:gdLst/>
              <a:ahLst/>
              <a:cxnLst/>
              <a:rect l="l" t="t" r="r" b="b"/>
              <a:pathLst>
                <a:path w="1115435" h="555889">
                  <a:moveTo>
                    <a:pt x="0" y="0"/>
                  </a:moveTo>
                  <a:lnTo>
                    <a:pt x="1115435" y="0"/>
                  </a:lnTo>
                  <a:lnTo>
                    <a:pt x="1115435" y="555889"/>
                  </a:lnTo>
                  <a:lnTo>
                    <a:pt x="0" y="555889"/>
                  </a:lnTo>
                  <a:close/>
                </a:path>
              </a:pathLst>
            </a:custGeom>
            <a:solidFill>
              <a:srgbClr val="FDEAA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115435" cy="603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75"/>
                </a:lnSpc>
                <a:spcBef>
                  <a:spcPct val="0"/>
                </a:spcBef>
              </a:pPr>
              <a:r>
                <a:rPr lang="en-US" sz="2910" b="1" u="none" strike="noStrike" spc="11">
                  <a:solidFill>
                    <a:srgbClr val="000000"/>
                  </a:solidFill>
                  <a:latin typeface="Open Sans Bold" panose="020B0806030504020204"/>
                  <a:ea typeface="Open Sans Bold" panose="020B0806030504020204"/>
                  <a:cs typeface="Open Sans Bold" panose="020B0806030504020204"/>
                  <a:sym typeface="Open Sans Bold" panose="020B0806030504020204"/>
                </a:rPr>
                <a:t>Table-ronde </a:t>
              </a:r>
              <a:endParaRPr lang="en-US" sz="2910" b="1" u="none" strike="noStrike" spc="11">
                <a:solidFill>
                  <a:srgbClr val="000000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endParaRPr>
            </a:p>
            <a:p>
              <a:pPr marL="0" lvl="0" indent="0" algn="ctr">
                <a:lnSpc>
                  <a:spcPts val="4075"/>
                </a:lnSpc>
                <a:spcBef>
                  <a:spcPct val="0"/>
                </a:spcBef>
              </a:pPr>
              <a:r>
                <a:rPr lang="en-US" sz="2910" u="none" strike="noStrike" spc="11">
                  <a:solidFill>
                    <a:srgbClr val="000000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rPr>
                <a:t>Mgr Aveline, Sr You, </a:t>
              </a:r>
              <a:endParaRPr lang="en-US" sz="2910" u="none" strike="noStrike" spc="11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  <a:p>
              <a:pPr marL="0" lvl="0" indent="0" algn="ctr">
                <a:lnSpc>
                  <a:spcPts val="4075"/>
                </a:lnSpc>
                <a:spcBef>
                  <a:spcPct val="0"/>
                </a:spcBef>
              </a:pPr>
              <a:r>
                <a:rPr lang="en-US" sz="2910" u="none" strike="noStrike" spc="11">
                  <a:solidFill>
                    <a:srgbClr val="000000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rPr>
                <a:t>B. Feugier</a:t>
              </a:r>
              <a:endParaRPr lang="en-US" sz="2910" u="none" strike="noStrike" spc="11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769804" y="5164368"/>
            <a:ext cx="5664183" cy="2080249"/>
            <a:chOff x="0" y="0"/>
            <a:chExt cx="1491801" cy="54788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91801" cy="547884"/>
            </a:xfrm>
            <a:custGeom>
              <a:avLst/>
              <a:gdLst/>
              <a:ahLst/>
              <a:cxnLst/>
              <a:rect l="l" t="t" r="r" b="b"/>
              <a:pathLst>
                <a:path w="1491801" h="547884">
                  <a:moveTo>
                    <a:pt x="0" y="0"/>
                  </a:moveTo>
                  <a:lnTo>
                    <a:pt x="1491801" y="0"/>
                  </a:lnTo>
                  <a:lnTo>
                    <a:pt x="1491801" y="547884"/>
                  </a:lnTo>
                  <a:lnTo>
                    <a:pt x="0" y="54788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491801" cy="62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1769804" y="5505401"/>
            <a:ext cx="5514901" cy="101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Vivre l’harmonie : </a:t>
            </a:r>
            <a:endParaRPr lang="en-US" sz="2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737373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danse, chants</a:t>
            </a:r>
            <a:endParaRPr lang="en-US" sz="2900" b="1">
              <a:solidFill>
                <a:srgbClr val="737373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6624478" y="5133975"/>
            <a:ext cx="5039043" cy="2110642"/>
            <a:chOff x="0" y="0"/>
            <a:chExt cx="1327155" cy="55588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327155" cy="555889"/>
            </a:xfrm>
            <a:custGeom>
              <a:avLst/>
              <a:gdLst/>
              <a:ahLst/>
              <a:cxnLst/>
              <a:rect l="l" t="t" r="r" b="b"/>
              <a:pathLst>
                <a:path w="1327155" h="555889">
                  <a:moveTo>
                    <a:pt x="0" y="0"/>
                  </a:moveTo>
                  <a:lnTo>
                    <a:pt x="1327155" y="0"/>
                  </a:lnTo>
                  <a:lnTo>
                    <a:pt x="1327155" y="555889"/>
                  </a:lnTo>
                  <a:lnTo>
                    <a:pt x="0" y="555889"/>
                  </a:lnTo>
                  <a:close/>
                </a:path>
              </a:pathLst>
            </a:custGeom>
            <a:solidFill>
              <a:srgbClr val="A177A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76200"/>
              <a:ext cx="1327155" cy="63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6929278" y="5308552"/>
            <a:ext cx="4383407" cy="152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Construire ensemble : fresque, jeux à l’extérieur</a:t>
            </a:r>
            <a:endParaRPr lang="en-US" sz="29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2284538" y="8532401"/>
            <a:ext cx="15149449" cy="976492"/>
            <a:chOff x="0" y="0"/>
            <a:chExt cx="20199265" cy="130198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0199265" cy="1301989"/>
              <a:chOff x="0" y="0"/>
              <a:chExt cx="3989978" cy="25718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989978" cy="257183"/>
              </a:xfrm>
              <a:custGeom>
                <a:avLst/>
                <a:gdLst/>
                <a:ahLst/>
                <a:cxnLst/>
                <a:rect l="l" t="t" r="r" b="b"/>
                <a:pathLst>
                  <a:path w="3989978" h="257183">
                    <a:moveTo>
                      <a:pt x="0" y="0"/>
                    </a:moveTo>
                    <a:lnTo>
                      <a:pt x="3989978" y="0"/>
                    </a:lnTo>
                    <a:lnTo>
                      <a:pt x="3989978" y="257183"/>
                    </a:lnTo>
                    <a:lnTo>
                      <a:pt x="0" y="257183"/>
                    </a:lnTo>
                    <a:close/>
                  </a:path>
                </a:pathLst>
              </a:custGeom>
              <a:solidFill>
                <a:srgbClr val="E14C6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76200"/>
                <a:ext cx="3989978" cy="3333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35"/>
                  </a:lnSpc>
                </a:p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488576" y="213561"/>
              <a:ext cx="18301327" cy="902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  <a:spcBef>
                  <a:spcPct val="0"/>
                </a:spcBef>
              </a:pPr>
              <a:r>
                <a:rPr lang="en-US" sz="4100" b="1" i="1">
                  <a:solidFill>
                    <a:srgbClr val="FFFFFF"/>
                  </a:solidFill>
                  <a:latin typeface="Open Sans Bold Italics" panose="020B0806030504020204"/>
                  <a:ea typeface="Open Sans Bold Italics" panose="020B0806030504020204"/>
                  <a:cs typeface="Open Sans Bold Italics" panose="020B0806030504020204"/>
                  <a:sym typeface="Open Sans Bold Italics" panose="020B0806030504020204"/>
                </a:rPr>
                <a:t>En permanence : adoration, confessions</a:t>
              </a:r>
              <a:endParaRPr lang="en-US" sz="4100" b="1" i="1">
                <a:solidFill>
                  <a:srgbClr val="FFFFFF"/>
                </a:solidFill>
                <a:latin typeface="Open Sans Bold Italics" panose="020B0806030504020204"/>
                <a:ea typeface="Open Sans Bold Italics" panose="020B0806030504020204"/>
                <a:cs typeface="Open Sans Bold Italics" panose="020B0806030504020204"/>
                <a:sym typeface="Open Sans Bold Italics" panose="020B0806030504020204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1944">
            <a:off x="-5109495" y="-2894439"/>
            <a:ext cx="12879189" cy="6831971"/>
          </a:xfrm>
          <a:custGeom>
            <a:avLst/>
            <a:gdLst/>
            <a:ahLst/>
            <a:cxnLst/>
            <a:rect l="l" t="t" r="r" b="b"/>
            <a:pathLst>
              <a:path w="12879189" h="6831971">
                <a:moveTo>
                  <a:pt x="0" y="0"/>
                </a:moveTo>
                <a:lnTo>
                  <a:pt x="12879189" y="0"/>
                </a:lnTo>
                <a:lnTo>
                  <a:pt x="12879189" y="6831971"/>
                </a:lnTo>
                <a:lnTo>
                  <a:pt x="0" y="6831971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67996" y="1833673"/>
            <a:ext cx="295974" cy="288565"/>
          </a:xfrm>
          <a:custGeom>
            <a:avLst/>
            <a:gdLst/>
            <a:ahLst/>
            <a:cxnLst/>
            <a:rect l="l" t="t" r="r" b="b"/>
            <a:pathLst>
              <a:path w="295974" h="288565">
                <a:moveTo>
                  <a:pt x="0" y="0"/>
                </a:moveTo>
                <a:lnTo>
                  <a:pt x="295974" y="0"/>
                </a:lnTo>
                <a:lnTo>
                  <a:pt x="295974" y="288565"/>
                </a:lnTo>
                <a:lnTo>
                  <a:pt x="0" y="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2529108">
            <a:off x="617372" y="456694"/>
            <a:ext cx="301248" cy="301248"/>
          </a:xfrm>
          <a:custGeom>
            <a:avLst/>
            <a:gdLst/>
            <a:ahLst/>
            <a:cxnLst/>
            <a:rect l="l" t="t" r="r" b="b"/>
            <a:pathLst>
              <a:path w="301248" h="301248">
                <a:moveTo>
                  <a:pt x="0" y="0"/>
                </a:moveTo>
                <a:lnTo>
                  <a:pt x="301248" y="0"/>
                </a:lnTo>
                <a:lnTo>
                  <a:pt x="301248" y="301248"/>
                </a:lnTo>
                <a:lnTo>
                  <a:pt x="0" y="301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225621">
            <a:off x="1380337" y="1037979"/>
            <a:ext cx="244762" cy="637817"/>
          </a:xfrm>
          <a:custGeom>
            <a:avLst/>
            <a:gdLst/>
            <a:ahLst/>
            <a:cxnLst/>
            <a:rect l="l" t="t" r="r" b="b"/>
            <a:pathLst>
              <a:path w="244762" h="637817">
                <a:moveTo>
                  <a:pt x="0" y="0"/>
                </a:moveTo>
                <a:lnTo>
                  <a:pt x="244762" y="0"/>
                </a:lnTo>
                <a:lnTo>
                  <a:pt x="244762" y="637817"/>
                </a:lnTo>
                <a:lnTo>
                  <a:pt x="0" y="63781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923571">
            <a:off x="2549601" y="386174"/>
            <a:ext cx="244293" cy="408005"/>
          </a:xfrm>
          <a:custGeom>
            <a:avLst/>
            <a:gdLst/>
            <a:ahLst/>
            <a:cxnLst/>
            <a:rect l="l" t="t" r="r" b="b"/>
            <a:pathLst>
              <a:path w="244293" h="408005">
                <a:moveTo>
                  <a:pt x="0" y="0"/>
                </a:moveTo>
                <a:lnTo>
                  <a:pt x="244292" y="0"/>
                </a:lnTo>
                <a:lnTo>
                  <a:pt x="244292" y="408005"/>
                </a:lnTo>
                <a:lnTo>
                  <a:pt x="0" y="40800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456766">
            <a:off x="2160931" y="355407"/>
            <a:ext cx="218385" cy="569081"/>
          </a:xfrm>
          <a:custGeom>
            <a:avLst/>
            <a:gdLst/>
            <a:ahLst/>
            <a:cxnLst/>
            <a:rect l="l" t="t" r="r" b="b"/>
            <a:pathLst>
              <a:path w="218385" h="569081">
                <a:moveTo>
                  <a:pt x="0" y="0"/>
                </a:moveTo>
                <a:lnTo>
                  <a:pt x="218385" y="0"/>
                </a:lnTo>
                <a:lnTo>
                  <a:pt x="218385" y="569081"/>
                </a:lnTo>
                <a:lnTo>
                  <a:pt x="0" y="569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 rot="-7082631">
            <a:off x="2949020" y="1031595"/>
            <a:ext cx="206987" cy="2069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2529108">
            <a:off x="1888456" y="1562032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 rot="-4382631">
            <a:off x="5597337" y="418053"/>
            <a:ext cx="206987" cy="206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9230" tIns="9230" rIns="9230" bIns="9230" rtlCol="0" anchor="ctr"/>
            <a:lstStyle/>
            <a:p>
              <a:pPr algn="ctr">
                <a:lnSpc>
                  <a:spcPts val="812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rot="-1790003">
            <a:off x="468706" y="2842888"/>
            <a:ext cx="598579" cy="283577"/>
          </a:xfrm>
          <a:custGeom>
            <a:avLst/>
            <a:gdLst/>
            <a:ahLst/>
            <a:cxnLst/>
            <a:rect l="l" t="t" r="r" b="b"/>
            <a:pathLst>
              <a:path w="598579" h="283577">
                <a:moveTo>
                  <a:pt x="0" y="0"/>
                </a:moveTo>
                <a:lnTo>
                  <a:pt x="598579" y="0"/>
                </a:lnTo>
                <a:lnTo>
                  <a:pt x="598579" y="283577"/>
                </a:lnTo>
                <a:lnTo>
                  <a:pt x="0" y="283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4513722" y="392369"/>
            <a:ext cx="386917" cy="377834"/>
          </a:xfrm>
          <a:custGeom>
            <a:avLst/>
            <a:gdLst/>
            <a:ahLst/>
            <a:cxnLst/>
            <a:rect l="l" t="t" r="r" b="b"/>
            <a:pathLst>
              <a:path w="386917" h="377834">
                <a:moveTo>
                  <a:pt x="0" y="0"/>
                </a:moveTo>
                <a:lnTo>
                  <a:pt x="386917" y="0"/>
                </a:lnTo>
                <a:lnTo>
                  <a:pt x="386917" y="377835"/>
                </a:lnTo>
                <a:lnTo>
                  <a:pt x="0" y="377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3624009" y="1910171"/>
            <a:ext cx="14663991" cy="80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0"/>
              </a:lnSpc>
            </a:pPr>
            <a:r>
              <a:rPr lang="en-US" sz="4865" spc="146">
                <a:solidFill>
                  <a:srgbClr val="A177A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Avec le Christ et mes frères : 15h45</a:t>
            </a:r>
            <a:endParaRPr lang="en-US" sz="4865" spc="146">
              <a:solidFill>
                <a:srgbClr val="A177A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Freeform 18"/>
          <p:cNvSpPr/>
          <p:nvPr/>
        </p:nvSpPr>
        <p:spPr>
          <a:xfrm rot="2529108">
            <a:off x="2820301" y="2072626"/>
            <a:ext cx="464426" cy="464426"/>
          </a:xfrm>
          <a:custGeom>
            <a:avLst/>
            <a:gdLst/>
            <a:ahLst/>
            <a:cxnLst/>
            <a:rect l="l" t="t" r="r" b="b"/>
            <a:pathLst>
              <a:path w="464426" h="464426">
                <a:moveTo>
                  <a:pt x="0" y="0"/>
                </a:moveTo>
                <a:lnTo>
                  <a:pt x="464426" y="0"/>
                </a:lnTo>
                <a:lnTo>
                  <a:pt x="464426" y="464426"/>
                </a:lnTo>
                <a:lnTo>
                  <a:pt x="0" y="464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/>
          <p:nvPr/>
        </p:nvGrpSpPr>
        <p:grpSpPr>
          <a:xfrm>
            <a:off x="2755990" y="3951038"/>
            <a:ext cx="12245559" cy="3192682"/>
            <a:chOff x="0" y="0"/>
            <a:chExt cx="3225168" cy="8408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25168" cy="840871"/>
            </a:xfrm>
            <a:custGeom>
              <a:avLst/>
              <a:gdLst/>
              <a:ahLst/>
              <a:cxnLst/>
              <a:rect l="l" t="t" r="r" b="b"/>
              <a:pathLst>
                <a:path w="3225168" h="840871">
                  <a:moveTo>
                    <a:pt x="0" y="0"/>
                  </a:moveTo>
                  <a:lnTo>
                    <a:pt x="3225168" y="0"/>
                  </a:lnTo>
                  <a:lnTo>
                    <a:pt x="3225168" y="840871"/>
                  </a:lnTo>
                  <a:lnTo>
                    <a:pt x="0" y="840871"/>
                  </a:lnTo>
                  <a:close/>
                </a:path>
              </a:pathLst>
            </a:custGeom>
            <a:solidFill>
              <a:srgbClr val="A177A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3225168" cy="917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09787" y="3951038"/>
            <a:ext cx="9992196" cy="275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Messe</a:t>
            </a:r>
            <a:endParaRPr lang="en-US" sz="41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Présidée par Mgr Le Saux</a:t>
            </a:r>
            <a:endParaRPr lang="en-US" sz="39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Textes 1er dimanche de l’Avent</a:t>
            </a:r>
            <a:endParaRPr lang="en-US" sz="39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l">
              <a:lnSpc>
                <a:spcPts val="5460"/>
              </a:lnSpc>
              <a:spcBef>
                <a:spcPct val="0"/>
              </a:spcBef>
            </a:pPr>
            <a:r>
              <a:rPr lang="en-US" sz="3900" b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Homélie : cardinal Aveline</a:t>
            </a:r>
            <a:endParaRPr lang="en-US" sz="3900" b="1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2724521" y="7124700"/>
            <a:ext cx="12277029" cy="1531522"/>
            <a:chOff x="0" y="0"/>
            <a:chExt cx="3233456" cy="403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33456" cy="403364"/>
            </a:xfrm>
            <a:custGeom>
              <a:avLst/>
              <a:gdLst/>
              <a:ahLst/>
              <a:cxnLst/>
              <a:rect l="l" t="t" r="r" b="b"/>
              <a:pathLst>
                <a:path w="3233456" h="403364">
                  <a:moveTo>
                    <a:pt x="0" y="0"/>
                  </a:moveTo>
                  <a:lnTo>
                    <a:pt x="3233456" y="0"/>
                  </a:lnTo>
                  <a:lnTo>
                    <a:pt x="3233456" y="403364"/>
                  </a:lnTo>
                  <a:lnTo>
                    <a:pt x="0" y="403364"/>
                  </a:lnTo>
                  <a:close/>
                </a:path>
              </a:pathLst>
            </a:custGeom>
            <a:solidFill>
              <a:srgbClr val="E14C6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3233456" cy="47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5"/>
                </a:lnSpc>
              </a:p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489191" y="7200900"/>
            <a:ext cx="11394276" cy="141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 err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Consécration</a:t>
            </a:r>
            <a:r>
              <a:rPr lang="en-US" sz="41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du </a:t>
            </a:r>
            <a:r>
              <a:rPr lang="en-US" sz="4100" b="1" dirty="0" err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diocèse</a:t>
            </a:r>
            <a:r>
              <a:rPr lang="en-US" sz="41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au Coeur de </a:t>
            </a:r>
            <a:r>
              <a:rPr lang="en-US" sz="4100" b="1" dirty="0" err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Jésus</a:t>
            </a:r>
            <a:endParaRPr lang="en-US" sz="4100" b="1" dirty="0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l">
              <a:lnSpc>
                <a:spcPts val="5740"/>
              </a:lnSpc>
              <a:spcBef>
                <a:spcPct val="0"/>
              </a:spcBef>
            </a:pPr>
            <a:r>
              <a:rPr lang="en-US" sz="41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Envoi</a:t>
            </a:r>
            <a:endParaRPr lang="en-US" sz="4100" b="1" dirty="0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5307987" y="5742663"/>
            <a:ext cx="2340480" cy="3515637"/>
          </a:xfrm>
          <a:custGeom>
            <a:avLst/>
            <a:gdLst/>
            <a:ahLst/>
            <a:cxnLst/>
            <a:rect l="l" t="t" r="r" b="b"/>
            <a:pathLst>
              <a:path w="2340480" h="3515637">
                <a:moveTo>
                  <a:pt x="0" y="0"/>
                </a:moveTo>
                <a:lnTo>
                  <a:pt x="2340480" y="0"/>
                </a:lnTo>
                <a:lnTo>
                  <a:pt x="2340480" y="3515637"/>
                </a:lnTo>
                <a:lnTo>
                  <a:pt x="0" y="351563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WPS Presentation</Application>
  <PresentationFormat>Personnalisé</PresentationFormat>
  <Paragraphs>130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Adumu Regular</vt:lpstr>
      <vt:lpstr>A Day Without Sun Text Bold</vt:lpstr>
      <vt:lpstr>League Spartan</vt:lpstr>
      <vt:lpstr>Arial</vt:lpstr>
      <vt:lpstr>Aileron</vt:lpstr>
      <vt:lpstr>Open Sans Italics</vt:lpstr>
      <vt:lpstr>Open Sans Bold</vt:lpstr>
      <vt:lpstr>Open Sans</vt:lpstr>
      <vt:lpstr>Open Sans Bold Italics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journée diocésaine du jubilé</dc:title>
  <dc:creator>Marie-Thérèse VANDAME</dc:creator>
  <cp:lastModifiedBy>flower family famille nombreus</cp:lastModifiedBy>
  <cp:revision>9</cp:revision>
  <dcterms:created xsi:type="dcterms:W3CDTF">2006-08-16T00:00:00Z</dcterms:created>
  <dcterms:modified xsi:type="dcterms:W3CDTF">2025-10-07T12:20:23Z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A2FECB7FE65A42489E22D6F5B59DE6BE_13</vt:lpwstr>
  </property>
  <property fmtid="{D5CDD505-2E9C-101B-9397-08002B2CF9AE}" pid="3" name="KSOProductBuildVer">
    <vt:lpwstr>1036-12.2.0.22549</vt:lpwstr>
  </property>
</Properties>
</file>