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548" r:id="rId1"/>
  </p:sldMasterIdLst>
  <p:notesMasterIdLst>
    <p:notesMasterId r:id="rId13"/>
  </p:notesMasterIdLst>
  <p:sldIdLst>
    <p:sldId id="256" r:id="rId2"/>
    <p:sldId id="308" r:id="rId3"/>
    <p:sldId id="309" r:id="rId4"/>
    <p:sldId id="334" r:id="rId5"/>
    <p:sldId id="336" r:id="rId6"/>
    <p:sldId id="337" r:id="rId7"/>
    <p:sldId id="338" r:id="rId8"/>
    <p:sldId id="339" r:id="rId9"/>
    <p:sldId id="340" r:id="rId10"/>
    <p:sldId id="341" r:id="rId11"/>
    <p:sldId id="342" r:id="rId12"/>
  </p:sldIdLst>
  <p:sldSz cx="9144000" cy="6858000" type="screen4x3"/>
  <p:notesSz cx="6797675" cy="9872663"/>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43" autoAdjust="0"/>
    <p:restoredTop sz="67904" autoAdjust="0"/>
  </p:normalViewPr>
  <p:slideViewPr>
    <p:cSldViewPr snapToGrid="0" snapToObjects="1">
      <p:cViewPr>
        <p:scale>
          <a:sx n="53" d="100"/>
          <a:sy n="53" d="100"/>
        </p:scale>
        <p:origin x="184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53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5300"/>
          </a:xfrm>
          <a:prstGeom prst="rect">
            <a:avLst/>
          </a:prstGeom>
        </p:spPr>
        <p:txBody>
          <a:bodyPr vert="horz" lIns="91440" tIns="45720" rIns="91440" bIns="45720" rtlCol="0"/>
          <a:lstStyle>
            <a:lvl1pPr algn="r">
              <a:defRPr sz="1200"/>
            </a:lvl1pPr>
          </a:lstStyle>
          <a:p>
            <a:fld id="{EACDADC6-8EE7-2B4C-99FC-09882F23D253}" type="datetimeFigureOut">
              <a:rPr lang="fr-FR" smtClean="0"/>
              <a:t>26/11/2022</a:t>
            </a:fld>
            <a:endParaRPr lang="fr-FR"/>
          </a:p>
        </p:txBody>
      </p:sp>
      <p:sp>
        <p:nvSpPr>
          <p:cNvPr id="4" name="Espace réservé de l'image des diapositives 3"/>
          <p:cNvSpPr>
            <a:spLocks noGrp="1" noRot="1" noChangeAspect="1"/>
          </p:cNvSpPr>
          <p:nvPr>
            <p:ph type="sldImg" idx="2"/>
          </p:nvPr>
        </p:nvSpPr>
        <p:spPr>
          <a:xfrm>
            <a:off x="1177925" y="1233488"/>
            <a:ext cx="4441825" cy="3332162"/>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450" y="4751388"/>
            <a:ext cx="5438775" cy="3887787"/>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7363"/>
            <a:ext cx="2946400" cy="4953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377363"/>
            <a:ext cx="2946400" cy="495300"/>
          </a:xfrm>
          <a:prstGeom prst="rect">
            <a:avLst/>
          </a:prstGeom>
        </p:spPr>
        <p:txBody>
          <a:bodyPr vert="horz" lIns="91440" tIns="45720" rIns="91440" bIns="45720" rtlCol="0" anchor="b"/>
          <a:lstStyle>
            <a:lvl1pPr algn="r">
              <a:defRPr sz="1200"/>
            </a:lvl1pPr>
          </a:lstStyle>
          <a:p>
            <a:fld id="{821FDC14-3AA6-C642-8913-33A37245A6F9}" type="slidenum">
              <a:rPr lang="fr-FR" smtClean="0"/>
              <a:t>‹N°›</a:t>
            </a:fld>
            <a:endParaRPr lang="fr-FR"/>
          </a:p>
        </p:txBody>
      </p:sp>
    </p:spTree>
    <p:extLst>
      <p:ext uri="{BB962C8B-B14F-4D97-AF65-F5344CB8AC3E}">
        <p14:creationId xmlns:p14="http://schemas.microsoft.com/office/powerpoint/2010/main" val="832569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Un temps qui passe souvent « à la trappe ». Noël n’est pas que la naissance de Jésus.</a:t>
            </a:r>
          </a:p>
          <a:p>
            <a:r>
              <a:rPr lang="fr-FR" dirty="0"/>
              <a:t>Prendre conscience de l’importance de tout le temps de Noël.</a:t>
            </a:r>
          </a:p>
          <a:p>
            <a:r>
              <a:rPr lang="fr-FR" dirty="0"/>
              <a:t>« Lumière éternelle, viens nous sauver ! ».</a:t>
            </a:r>
          </a:p>
          <a:p>
            <a:r>
              <a:rPr lang="fr-FR" dirty="0"/>
              <a:t>Comprendre pourquoi on fête Noël, pourquoi cette célébration est si importante.</a:t>
            </a:r>
          </a:p>
          <a:p>
            <a:r>
              <a:rPr lang="fr-FR" dirty="0"/>
              <a:t>En fêtant Noël, sont apparues des questions importantes pour les chrétiens des premiers siècles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 Jésus, est-il vraiment Dieu ? » : le concile de Nicée – 325 – y répond en explicitant la foi de l’Église : Jésus est vraiment Dieu, le Fils de Dieu. Vers les 12-13° siècles, on s’intéresse également à Dieu « vraiment homme ».</a:t>
            </a:r>
          </a:p>
          <a:p>
            <a:r>
              <a:rPr lang="fr-FR" dirty="0"/>
              <a:t>« Comment Dieu peut-il être à la fois Dieu et homme » : le concile d’Ephèse – 431 – explique que Marie est bien la « mère de Dieu ».</a:t>
            </a:r>
          </a:p>
          <a:p>
            <a:r>
              <a:rPr lang="fr-FR" dirty="0"/>
              <a:t>On célèbre l’idée que Dieu vient parler aux hommes ; le Fils, Verbe de Dieu, vient se révéler en nous.</a:t>
            </a:r>
            <a:br>
              <a:rPr lang="fr-FR" dirty="0"/>
            </a:br>
            <a:r>
              <a:rPr lang="fr-FR" dirty="0"/>
              <a:t>Noël est le temps de la célébration de la venue et de la manifestation du Seigneur.</a:t>
            </a:r>
          </a:p>
          <a:p>
            <a:r>
              <a:rPr lang="fr-FR" dirty="0"/>
              <a:t>4 fêtes : Nativité, Ste Marie, Épiphanie, Baptême. La Sainte famille est une fête qui a été mise en place beaucoup plus tard (1921 par Benoit XV).</a:t>
            </a:r>
          </a:p>
          <a:p>
            <a:endParaRPr lang="fr-FR" dirty="0"/>
          </a:p>
          <a:p>
            <a:r>
              <a:rPr lang="fr-FR" dirty="0"/>
              <a:t>Le temps de Noël n’a pas d’octave comme pour Pâques.</a:t>
            </a:r>
          </a:p>
          <a:p>
            <a:endParaRPr lang="fr-FR" dirty="0"/>
          </a:p>
        </p:txBody>
      </p:sp>
      <p:sp>
        <p:nvSpPr>
          <p:cNvPr id="4" name="Espace réservé du numéro de diapositive 3"/>
          <p:cNvSpPr>
            <a:spLocks noGrp="1"/>
          </p:cNvSpPr>
          <p:nvPr>
            <p:ph type="sldNum" sz="quarter" idx="5"/>
          </p:nvPr>
        </p:nvSpPr>
        <p:spPr/>
        <p:txBody>
          <a:bodyPr/>
          <a:lstStyle/>
          <a:p>
            <a:fld id="{821FDC14-3AA6-C642-8913-33A37245A6F9}" type="slidenum">
              <a:rPr lang="fr-FR" smtClean="0"/>
              <a:t>1</a:t>
            </a:fld>
            <a:endParaRPr lang="fr-FR"/>
          </a:p>
        </p:txBody>
      </p:sp>
    </p:spTree>
    <p:extLst>
      <p:ext uri="{BB962C8B-B14F-4D97-AF65-F5344CB8AC3E}">
        <p14:creationId xmlns:p14="http://schemas.microsoft.com/office/powerpoint/2010/main" val="17985770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a:p>
            <a:endParaRPr lang="fr-FR" dirty="0"/>
          </a:p>
        </p:txBody>
      </p:sp>
      <p:sp>
        <p:nvSpPr>
          <p:cNvPr id="4" name="Espace réservé du numéro de diapositive 3"/>
          <p:cNvSpPr>
            <a:spLocks noGrp="1"/>
          </p:cNvSpPr>
          <p:nvPr>
            <p:ph type="sldNum" sz="quarter" idx="5"/>
          </p:nvPr>
        </p:nvSpPr>
        <p:spPr/>
        <p:txBody>
          <a:bodyPr/>
          <a:lstStyle/>
          <a:p>
            <a:fld id="{821FDC14-3AA6-C642-8913-33A37245A6F9}" type="slidenum">
              <a:rPr lang="fr-FR" smtClean="0"/>
              <a:t>10</a:t>
            </a:fld>
            <a:endParaRPr lang="fr-FR"/>
          </a:p>
        </p:txBody>
      </p:sp>
    </p:spTree>
    <p:extLst>
      <p:ext uri="{BB962C8B-B14F-4D97-AF65-F5344CB8AC3E}">
        <p14:creationId xmlns:p14="http://schemas.microsoft.com/office/powerpoint/2010/main" val="15593818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a:p>
            <a:endParaRPr lang="fr-FR" dirty="0"/>
          </a:p>
        </p:txBody>
      </p:sp>
      <p:sp>
        <p:nvSpPr>
          <p:cNvPr id="4" name="Espace réservé du numéro de diapositive 3"/>
          <p:cNvSpPr>
            <a:spLocks noGrp="1"/>
          </p:cNvSpPr>
          <p:nvPr>
            <p:ph type="sldNum" sz="quarter" idx="5"/>
          </p:nvPr>
        </p:nvSpPr>
        <p:spPr/>
        <p:txBody>
          <a:bodyPr/>
          <a:lstStyle/>
          <a:p>
            <a:fld id="{821FDC14-3AA6-C642-8913-33A37245A6F9}" type="slidenum">
              <a:rPr lang="fr-FR" smtClean="0"/>
              <a:t>11</a:t>
            </a:fld>
            <a:endParaRPr lang="fr-FR"/>
          </a:p>
        </p:txBody>
      </p:sp>
    </p:spTree>
    <p:extLst>
      <p:ext uri="{BB962C8B-B14F-4D97-AF65-F5344CB8AC3E}">
        <p14:creationId xmlns:p14="http://schemas.microsoft.com/office/powerpoint/2010/main" val="1628539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 Sol Invictus » romain (soleil invaincu) était célébré le 25 décembre : « Le soleil de justice se lèvera » (cf. prologue de St Jean).</a:t>
            </a:r>
          </a:p>
          <a:p>
            <a:r>
              <a:rPr lang="fr-FR" dirty="0"/>
              <a:t>Dimension pascale de la fête de la Nativité.</a:t>
            </a:r>
          </a:p>
          <a:p>
            <a:r>
              <a:rPr lang="fr-FR" dirty="0"/>
              <a:t>En Orient, christianisation de la fête du solstice d’hiver (fêté le 6 janvier) – a donné l’Épiphanie (« manifestation »).</a:t>
            </a:r>
          </a:p>
          <a:p>
            <a:r>
              <a:rPr lang="fr-FR" dirty="0"/>
              <a:t>Lire tous les textes proposés, de la messe de la veille au soir à celle du jour de la Nativité (4 messes). Les psaumes (95, 96, 97) évoquent la lumière et le salut, non l’enfant.</a:t>
            </a:r>
          </a:p>
        </p:txBody>
      </p:sp>
      <p:sp>
        <p:nvSpPr>
          <p:cNvPr id="4" name="Espace réservé du numéro de diapositive 3"/>
          <p:cNvSpPr>
            <a:spLocks noGrp="1"/>
          </p:cNvSpPr>
          <p:nvPr>
            <p:ph type="sldNum" sz="quarter" idx="5"/>
          </p:nvPr>
        </p:nvSpPr>
        <p:spPr/>
        <p:txBody>
          <a:bodyPr/>
          <a:lstStyle/>
          <a:p>
            <a:fld id="{821FDC14-3AA6-C642-8913-33A37245A6F9}" type="slidenum">
              <a:rPr lang="fr-FR" smtClean="0"/>
              <a:t>2</a:t>
            </a:fld>
            <a:endParaRPr lang="fr-FR"/>
          </a:p>
        </p:txBody>
      </p:sp>
    </p:spTree>
    <p:extLst>
      <p:ext uri="{BB962C8B-B14F-4D97-AF65-F5344CB8AC3E}">
        <p14:creationId xmlns:p14="http://schemas.microsoft.com/office/powerpoint/2010/main" val="3013475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Sainte Famille :</a:t>
            </a:r>
          </a:p>
          <a:p>
            <a:r>
              <a:rPr lang="fr-FR" dirty="0"/>
              <a:t>A l’origine, cette fête n’est pas dans le même mouvement que les 4 autres fêtes.</a:t>
            </a:r>
          </a:p>
          <a:p>
            <a:r>
              <a:rPr lang="fr-FR" dirty="0"/>
              <a:t>Pas d’origine liturgique, mais plutôt dévotionnelle, morale et politique ; XIX° siècle : séparation mariage civil / religieux, autorisation du divorce.</a:t>
            </a:r>
          </a:p>
          <a:p>
            <a:r>
              <a:rPr lang="fr-FR" dirty="0"/>
              <a:t>Instaurée en 1921. Mais reste ambigüe : les textes proposent « honore ton père, ta mère », « vous les femmes soyez etc. » pour faire correspondre au modèle de la famille de l’époque.</a:t>
            </a:r>
          </a:p>
          <a:p>
            <a:r>
              <a:rPr lang="fr-FR" dirty="0"/>
              <a:t>On ne retrouve pas dans les oraisons et les textes la même veine théologique et spirituelle que pour les autres fêtes.</a:t>
            </a:r>
          </a:p>
          <a:p>
            <a:endParaRPr lang="fr-FR" dirty="0"/>
          </a:p>
          <a:p>
            <a:r>
              <a:rPr lang="fr-FR" dirty="0"/>
              <a:t>Sainte Marie, mère de Dieu :</a:t>
            </a:r>
          </a:p>
          <a:p>
            <a:r>
              <a:rPr lang="fr-FR" dirty="0"/>
              <a:t>Très importante. La plus ancienne de toutes les célébrations mariales. Marie est Mère de Dieu, Jésus est donc vrai Dieu et vrai homme. C’est pour parler le mieux possible de son fils que l’on honore la mère.</a:t>
            </a:r>
          </a:p>
          <a:p>
            <a:r>
              <a:rPr lang="fr-FR" dirty="0"/>
              <a:t>On ne fait pas de Marie une déesse, mais « le culte rendu à Marie est apte à mieux servir Dieu ». Voir antienne 2 ci-dessus où Marie n’est pas citée, mais pourtant très présente. Voir également antienne de l’Évangile « Dieu a parlé par les prophètes, en ces jours où nous sommes il nous a parlé par son Fils »</a:t>
            </a:r>
          </a:p>
          <a:p>
            <a:r>
              <a:rPr lang="fr-FR" dirty="0"/>
              <a:t>Donner une grande importance à cette fête.</a:t>
            </a:r>
          </a:p>
        </p:txBody>
      </p:sp>
      <p:sp>
        <p:nvSpPr>
          <p:cNvPr id="4" name="Espace réservé du numéro de diapositive 3"/>
          <p:cNvSpPr>
            <a:spLocks noGrp="1"/>
          </p:cNvSpPr>
          <p:nvPr>
            <p:ph type="sldNum" sz="quarter" idx="5"/>
          </p:nvPr>
        </p:nvSpPr>
        <p:spPr/>
        <p:txBody>
          <a:bodyPr/>
          <a:lstStyle/>
          <a:p>
            <a:fld id="{821FDC14-3AA6-C642-8913-33A37245A6F9}" type="slidenum">
              <a:rPr lang="fr-FR" smtClean="0"/>
              <a:t>3</a:t>
            </a:fld>
            <a:endParaRPr lang="fr-FR"/>
          </a:p>
        </p:txBody>
      </p:sp>
    </p:spTree>
    <p:extLst>
      <p:ext uri="{BB962C8B-B14F-4D97-AF65-F5344CB8AC3E}">
        <p14:creationId xmlns:p14="http://schemas.microsoft.com/office/powerpoint/2010/main" val="1931493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Épiphanie :</a:t>
            </a:r>
          </a:p>
          <a:p>
            <a:r>
              <a:rPr lang="fr-FR" dirty="0"/>
              <a:t>Ste Marie Majeure (Rome) – milieu du </a:t>
            </a:r>
            <a:r>
              <a:rPr lang="fr-FR" dirty="0" err="1"/>
              <a:t>V°siècle</a:t>
            </a:r>
            <a:endParaRPr lang="fr-FR" dirty="0"/>
          </a:p>
          <a:p>
            <a:r>
              <a:rPr lang="fr-FR" dirty="0"/>
              <a:t>Immense arc, avec des scènes illustrant l’enfance du Christ.</a:t>
            </a:r>
          </a:p>
          <a:p>
            <a:r>
              <a:rPr lang="fr-FR" dirty="0"/>
              <a:t>L’enfant Jésus est sur un trône, trop grand pour lui, auréolé, vêtu comme un empereur.</a:t>
            </a:r>
          </a:p>
          <a:p>
            <a:r>
              <a:rPr lang="fr-FR" dirty="0"/>
              <a:t>Un coussin, des personnages pour montrer que c’est quelqu’un de très important. Marie n’est pas présente.</a:t>
            </a:r>
          </a:p>
          <a:p>
            <a:r>
              <a:rPr lang="fr-FR" dirty="0"/>
              <a:t>Personnages étranges : ce sont les mages (tels que représentés à l’époque), habillés comme ceux habitant au plus lointain de l’empire (un peu comme des extra-terrestres) : le salut est adressé à toutes les nations.</a:t>
            </a:r>
          </a:p>
          <a:p>
            <a:r>
              <a:rPr lang="fr-FR" dirty="0"/>
              <a:t>Plus tard, en occident, on en fait des rois, influence des courants de l’époque. On leur donne des noms. Les mages sont un signe de l’histoire du salut, les prémices de l’appel à toutes les nations. Cela se passe encore </a:t>
            </a:r>
            <a:r>
              <a:rPr lang="fr-FR" u="sng" dirty="0"/>
              <a:t>aujourd’hui</a:t>
            </a:r>
            <a:r>
              <a:rPr lang="fr-FR" u="none" dirty="0"/>
              <a:t>. Nous allons aujourd’hui vers la manifestation de la gloire de Dieu qui a besoin de passer par nous.</a:t>
            </a:r>
          </a:p>
          <a:p>
            <a:r>
              <a:rPr lang="fr-FR" u="none" dirty="0"/>
              <a:t>Objet d’espérance. « Allez donc, de toutes les nations faites des disciples ; baptisez-les au nom du Père, du Fils et du Saint Esprit ». Nous devons permettre à chacun de rencontrer le Christ.</a:t>
            </a:r>
          </a:p>
          <a:p>
            <a:endParaRPr lang="fr-FR" u="none" dirty="0"/>
          </a:p>
          <a:p>
            <a:endParaRPr lang="fr-FR" u="none" dirty="0"/>
          </a:p>
        </p:txBody>
      </p:sp>
      <p:sp>
        <p:nvSpPr>
          <p:cNvPr id="4" name="Espace réservé du numéro de diapositive 3"/>
          <p:cNvSpPr>
            <a:spLocks noGrp="1"/>
          </p:cNvSpPr>
          <p:nvPr>
            <p:ph type="sldNum" sz="quarter" idx="5"/>
          </p:nvPr>
        </p:nvSpPr>
        <p:spPr/>
        <p:txBody>
          <a:bodyPr/>
          <a:lstStyle/>
          <a:p>
            <a:fld id="{821FDC14-3AA6-C642-8913-33A37245A6F9}" type="slidenum">
              <a:rPr lang="fr-FR" smtClean="0"/>
              <a:t>4</a:t>
            </a:fld>
            <a:endParaRPr lang="fr-FR"/>
          </a:p>
        </p:txBody>
      </p:sp>
    </p:spTree>
    <p:extLst>
      <p:ext uri="{BB962C8B-B14F-4D97-AF65-F5344CB8AC3E}">
        <p14:creationId xmlns:p14="http://schemas.microsoft.com/office/powerpoint/2010/main" val="3063298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Détail d’un sarcophage au musée du Vatican. « Sarcophage dogmatique »</a:t>
            </a:r>
          </a:p>
          <a:p>
            <a:endParaRPr lang="fr-FR" dirty="0"/>
          </a:p>
          <a:p>
            <a:r>
              <a:rPr lang="fr-FR" dirty="0"/>
              <a:t>En bas : Les mages apportent leurs offrandes.</a:t>
            </a:r>
          </a:p>
          <a:p>
            <a:r>
              <a:rPr lang="fr-FR" dirty="0"/>
              <a:t>Un trône avec Marie et l’enfant.</a:t>
            </a:r>
            <a:br>
              <a:rPr lang="fr-FR" dirty="0"/>
            </a:br>
            <a:r>
              <a:rPr lang="fr-FR" dirty="0"/>
              <a:t>Un autre personnage : Joseph ? L’Esprit Saint ?</a:t>
            </a:r>
          </a:p>
          <a:p>
            <a:endParaRPr lang="fr-FR" dirty="0"/>
          </a:p>
          <a:p>
            <a:r>
              <a:rPr lang="fr-FR" dirty="0"/>
              <a:t>En haut : Création d’Eve, 3 personnages identiques (Trinité ?), un trône qui fait le lien avec ce qu’il y a en dessous.</a:t>
            </a:r>
          </a:p>
        </p:txBody>
      </p:sp>
      <p:sp>
        <p:nvSpPr>
          <p:cNvPr id="4" name="Espace réservé du numéro de diapositive 3"/>
          <p:cNvSpPr>
            <a:spLocks noGrp="1"/>
          </p:cNvSpPr>
          <p:nvPr>
            <p:ph type="sldNum" sz="quarter" idx="5"/>
          </p:nvPr>
        </p:nvSpPr>
        <p:spPr/>
        <p:txBody>
          <a:bodyPr/>
          <a:lstStyle/>
          <a:p>
            <a:fld id="{821FDC14-3AA6-C642-8913-33A37245A6F9}" type="slidenum">
              <a:rPr lang="fr-FR" smtClean="0"/>
              <a:t>5</a:t>
            </a:fld>
            <a:endParaRPr lang="fr-FR"/>
          </a:p>
        </p:txBody>
      </p:sp>
    </p:spTree>
    <p:extLst>
      <p:ext uri="{BB962C8B-B14F-4D97-AF65-F5344CB8AC3E}">
        <p14:creationId xmlns:p14="http://schemas.microsoft.com/office/powerpoint/2010/main" val="281396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Détail du sarcophage : la lumière est au-dessus de l’enfant.</a:t>
            </a:r>
          </a:p>
        </p:txBody>
      </p:sp>
      <p:sp>
        <p:nvSpPr>
          <p:cNvPr id="4" name="Espace réservé du numéro de diapositive 3"/>
          <p:cNvSpPr>
            <a:spLocks noGrp="1"/>
          </p:cNvSpPr>
          <p:nvPr>
            <p:ph type="sldNum" sz="quarter" idx="5"/>
          </p:nvPr>
        </p:nvSpPr>
        <p:spPr/>
        <p:txBody>
          <a:bodyPr/>
          <a:lstStyle/>
          <a:p>
            <a:fld id="{821FDC14-3AA6-C642-8913-33A37245A6F9}" type="slidenum">
              <a:rPr lang="fr-FR" smtClean="0"/>
              <a:t>6</a:t>
            </a:fld>
            <a:endParaRPr lang="fr-FR"/>
          </a:p>
        </p:txBody>
      </p:sp>
    </p:spTree>
    <p:extLst>
      <p:ext uri="{BB962C8B-B14F-4D97-AF65-F5344CB8AC3E}">
        <p14:creationId xmlns:p14="http://schemas.microsoft.com/office/powerpoint/2010/main" val="32620340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821FDC14-3AA6-C642-8913-33A37245A6F9}" type="slidenum">
              <a:rPr lang="fr-FR" smtClean="0"/>
              <a:t>7</a:t>
            </a:fld>
            <a:endParaRPr lang="fr-FR"/>
          </a:p>
        </p:txBody>
      </p:sp>
    </p:spTree>
    <p:extLst>
      <p:ext uri="{BB962C8B-B14F-4D97-AF65-F5344CB8AC3E}">
        <p14:creationId xmlns:p14="http://schemas.microsoft.com/office/powerpoint/2010/main" val="27690666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Baptême :</a:t>
            </a:r>
          </a:p>
          <a:p>
            <a:r>
              <a:rPr lang="fr-FR" dirty="0"/>
              <a:t>Fait partie du temps de Noël, même si on l’oublie souvent !</a:t>
            </a:r>
          </a:p>
          <a:p>
            <a:r>
              <a:rPr lang="fr-FR" dirty="0"/>
              <a:t>Théophanie : manifestation de Dieu « Celui-ci est mon Fils Bien-aimé</a:t>
            </a:r>
          </a:p>
          <a:p>
            <a:r>
              <a:rPr lang="fr-FR" dirty="0"/>
              <a:t>Épiphanie / Noces de Cana / Baptême : fêtes reliées entre elles.</a:t>
            </a:r>
          </a:p>
          <a:p>
            <a:endParaRPr lang="fr-FR" dirty="0"/>
          </a:p>
          <a:p>
            <a:r>
              <a:rPr lang="fr-FR" dirty="0"/>
              <a:t>Présentation au temple :</a:t>
            </a:r>
          </a:p>
          <a:p>
            <a:r>
              <a:rPr lang="fr-FR" dirty="0"/>
              <a:t>Avant la réforme liturgique, le temps de Noël continuait jusqu’au 02 février.</a:t>
            </a:r>
          </a:p>
          <a:p>
            <a:r>
              <a:rPr lang="fr-FR" dirty="0"/>
              <a:t>Cette fête n’est pas sans lien avec le temps de Noël mais celui-ci n’est pas prolongé pour autant jusque là.</a:t>
            </a:r>
          </a:p>
          <a:p>
            <a:r>
              <a:rPr lang="fr-FR" dirty="0"/>
              <a:t>Hypapante : « aller au-devant ». Rencontre de Dieu et son peuple pour la célébration de l’Alliance.</a:t>
            </a:r>
          </a:p>
          <a:p>
            <a:r>
              <a:rPr lang="fr-FR" dirty="0"/>
              <a:t>Cantique de Siméon : « Maintenant, ô Maître souverain […] : lumière qui se révèle aux nations » (voir ci-dessus) : on retrouve la thématique de Noël.</a:t>
            </a:r>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821FDC14-3AA6-C642-8913-33A37245A6F9}" type="slidenum">
              <a:rPr lang="fr-FR" smtClean="0"/>
              <a:t>8</a:t>
            </a:fld>
            <a:endParaRPr lang="fr-FR"/>
          </a:p>
        </p:txBody>
      </p:sp>
    </p:spTree>
    <p:extLst>
      <p:ext uri="{BB962C8B-B14F-4D97-AF65-F5344CB8AC3E}">
        <p14:creationId xmlns:p14="http://schemas.microsoft.com/office/powerpoint/2010/main" val="3248284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a:p>
            <a:endParaRPr lang="fr-FR" dirty="0"/>
          </a:p>
        </p:txBody>
      </p:sp>
      <p:sp>
        <p:nvSpPr>
          <p:cNvPr id="4" name="Espace réservé du numéro de diapositive 3"/>
          <p:cNvSpPr>
            <a:spLocks noGrp="1"/>
          </p:cNvSpPr>
          <p:nvPr>
            <p:ph type="sldNum" sz="quarter" idx="5"/>
          </p:nvPr>
        </p:nvSpPr>
        <p:spPr/>
        <p:txBody>
          <a:bodyPr/>
          <a:lstStyle/>
          <a:p>
            <a:fld id="{821FDC14-3AA6-C642-8913-33A37245A6F9}" type="slidenum">
              <a:rPr lang="fr-FR" smtClean="0"/>
              <a:t>9</a:t>
            </a:fld>
            <a:endParaRPr lang="fr-FR"/>
          </a:p>
        </p:txBody>
      </p:sp>
    </p:spTree>
    <p:extLst>
      <p:ext uri="{BB962C8B-B14F-4D97-AF65-F5344CB8AC3E}">
        <p14:creationId xmlns:p14="http://schemas.microsoft.com/office/powerpoint/2010/main" val="649998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fr-FR"/>
              <a:t>Cliquez et modifiez le titre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en-US" dirty="0"/>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11/26/2022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eaLnBrk="1" latinLnBrk="0" hangingPunct="1"/>
            <a:fld id="{2AA957AF-53C0-420B-9C2D-77DB1416566C}" type="slidenum">
              <a:rPr kumimoji="0" lang="en-US" smtClean="0"/>
              <a:pPr eaLnBrk="1" latinLnBrk="0" hangingPunct="1"/>
              <a:t>‹N°›</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B71D9396-DB61-604E-8E12-7971E2D61836}" type="datetimeFigureOut">
              <a:rPr lang="fr-FR" smtClean="0"/>
              <a:pPr/>
              <a:t>26/11/2022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A57B3B5-AEAA-BE4D-A9F5-B9FF1AE7808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fr-FR"/>
              <a:t>Cliquez et modifiez le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B71D9396-DB61-604E-8E12-7971E2D61836}" type="datetimeFigureOut">
              <a:rPr lang="fr-FR" smtClean="0"/>
              <a:pPr/>
              <a:t>26/11/2022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A57B3B5-AEAA-BE4D-A9F5-B9FF1AE7808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B71D9396-DB61-604E-8E12-7971E2D61836}" type="datetimeFigureOut">
              <a:rPr lang="fr-FR" smtClean="0"/>
              <a:pPr/>
              <a:t>26/11/2022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A57B3B5-AEAA-BE4D-A9F5-B9FF1AE7808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fr-FR"/>
              <a:t>Cliquez et modifiez le titre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11/26/2022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‹N°›</a:t>
            </a:fld>
            <a:endParaRPr kumimoji="0" lang="en-US" dirty="0">
              <a:solidFill>
                <a:schemeClr val="accent3">
                  <a:shade val="75000"/>
                </a:scheme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71D9396-DB61-604E-8E12-7971E2D61836}" type="datetimeFigureOut">
              <a:rPr lang="fr-FR" smtClean="0"/>
              <a:pPr/>
              <a:t>26/11/2022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A57B3B5-AEAA-BE4D-A9F5-B9FF1AE7808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Cliquez et modifiez le titre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B71D9396-DB61-604E-8E12-7971E2D61836}" type="datetimeFigureOut">
              <a:rPr lang="fr-FR" smtClean="0"/>
              <a:pPr/>
              <a:t>26/11/2022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A57B3B5-AEAA-BE4D-A9F5-B9FF1AE7808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a:p>
        </p:txBody>
      </p:sp>
      <p:sp>
        <p:nvSpPr>
          <p:cNvPr id="3" name="Date Placeholder 2"/>
          <p:cNvSpPr>
            <a:spLocks noGrp="1"/>
          </p:cNvSpPr>
          <p:nvPr>
            <p:ph type="dt" sz="half" idx="10"/>
          </p:nvPr>
        </p:nvSpPr>
        <p:spPr/>
        <p:txBody>
          <a:bodyPr/>
          <a:lstStyle/>
          <a:p>
            <a:fld id="{B71D9396-DB61-604E-8E12-7971E2D61836}" type="datetimeFigureOut">
              <a:rPr lang="fr-FR" smtClean="0"/>
              <a:pPr/>
              <a:t>26/11/2022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A57B3B5-AEAA-BE4D-A9F5-B9FF1AE7808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1D9396-DB61-604E-8E12-7971E2D61836}" type="datetimeFigureOut">
              <a:rPr lang="fr-FR" smtClean="0"/>
              <a:pPr/>
              <a:t>26/11/2022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A57B3B5-AEAA-BE4D-A9F5-B9FF1AE7808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fr-FR"/>
              <a:t>Cliquez et modifiez le titre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71D9396-DB61-604E-8E12-7971E2D61836}" type="datetimeFigureOut">
              <a:rPr lang="fr-FR" smtClean="0"/>
              <a:pPr/>
              <a:t>26/11/2022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F5CE407-6216-4202-80E4-A30DC2F709B2}" type="slidenum">
              <a:rPr lang="en-US" smtClean="0"/>
              <a:pPr/>
              <a:t>‹N°›</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fr-FR"/>
              <a:t>Cliquez et modifiez le titre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B71D9396-DB61-604E-8E12-7971E2D61836}" type="datetimeFigureOut">
              <a:rPr lang="fr-FR" smtClean="0"/>
              <a:pPr/>
              <a:t>26/11/2022</a:t>
            </a:fld>
            <a:endParaRPr lang="fr-FR"/>
          </a:p>
        </p:txBody>
      </p:sp>
      <p:sp>
        <p:nvSpPr>
          <p:cNvPr id="9" name="Slide Number Placeholder 8"/>
          <p:cNvSpPr>
            <a:spLocks noGrp="1"/>
          </p:cNvSpPr>
          <p:nvPr>
            <p:ph type="sldNum" sz="quarter" idx="11"/>
          </p:nvPr>
        </p:nvSpPr>
        <p:spPr/>
        <p:txBody>
          <a:bodyPr/>
          <a:lstStyle/>
          <a:p>
            <a:fld id="{8A57B3B5-AEAA-BE4D-A9F5-B9FF1AE78087}" type="slidenum">
              <a:rPr lang="fr-FR" smtClean="0"/>
              <a:pPr/>
              <a:t>‹N°›</a:t>
            </a:fld>
            <a:endParaRPr lang="fr-FR"/>
          </a:p>
        </p:txBody>
      </p:sp>
      <p:sp>
        <p:nvSpPr>
          <p:cNvPr id="10" name="Footer Placeholder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fr-FR"/>
              <a:t>Cliquez et modifiez le titre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8A57B3B5-AEAA-BE4D-A9F5-B9FF1AE78087}" type="slidenum">
              <a:rPr lang="fr-FR" smtClean="0"/>
              <a:pPr/>
              <a:t>‹N°›</a:t>
            </a:fld>
            <a:endParaRPr lang="fr-F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fr-F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B71D9396-DB61-604E-8E12-7971E2D61836}" type="datetimeFigureOut">
              <a:rPr lang="fr-FR" smtClean="0"/>
              <a:pPr/>
              <a:t>26/11/2022</a:t>
            </a:fld>
            <a:endParaRPr lang="fr-FR"/>
          </a:p>
        </p:txBody>
      </p:sp>
    </p:spTree>
  </p:cSld>
  <p:clrMap bg1="lt1" tx1="dk1" bg2="lt2" tx2="dk2" accent1="accent1" accent2="accent2" accent3="accent3" accent4="accent4" accent5="accent5" accent6="accent6" hlink="hlink" folHlink="folHlink"/>
  <p:sldLayoutIdLst>
    <p:sldLayoutId id="2147484549" r:id="rId1"/>
    <p:sldLayoutId id="2147484550" r:id="rId2"/>
    <p:sldLayoutId id="2147484551" r:id="rId3"/>
    <p:sldLayoutId id="2147484552" r:id="rId4"/>
    <p:sldLayoutId id="2147484553" r:id="rId5"/>
    <p:sldLayoutId id="2147484554" r:id="rId6"/>
    <p:sldLayoutId id="2147484555" r:id="rId7"/>
    <p:sldLayoutId id="2147484556" r:id="rId8"/>
    <p:sldLayoutId id="2147484557" r:id="rId9"/>
    <p:sldLayoutId id="2147484558" r:id="rId10"/>
    <p:sldLayoutId id="2147484559"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092846" y="879174"/>
            <a:ext cx="4165692" cy="850682"/>
          </a:xfrm>
          <a:prstGeom prst="rect">
            <a:avLst/>
          </a:prstGeom>
          <a:noFill/>
        </p:spPr>
        <p:txBody>
          <a:bodyPr wrap="none" rtlCol="0">
            <a:spAutoFit/>
          </a:bodyPr>
          <a:lstStyle/>
          <a:p>
            <a:pPr algn="ctr">
              <a:lnSpc>
                <a:spcPct val="120000"/>
              </a:lnSpc>
            </a:pPr>
            <a:r>
              <a:rPr lang="fr-FR" sz="4400" dirty="0">
                <a:solidFill>
                  <a:schemeClr val="tx2"/>
                </a:solidFill>
              </a:rPr>
              <a:t>Le temps de Noël</a:t>
            </a:r>
          </a:p>
        </p:txBody>
      </p:sp>
      <p:sp>
        <p:nvSpPr>
          <p:cNvPr id="6" name="Sous-titre 5"/>
          <p:cNvSpPr>
            <a:spLocks noGrp="1"/>
          </p:cNvSpPr>
          <p:nvPr>
            <p:ph type="subTitle" idx="1"/>
          </p:nvPr>
        </p:nvSpPr>
        <p:spPr>
          <a:xfrm>
            <a:off x="685800" y="2125785"/>
            <a:ext cx="6461760" cy="2110153"/>
          </a:xfrm>
        </p:spPr>
        <p:txBody>
          <a:bodyPr>
            <a:noAutofit/>
          </a:bodyPr>
          <a:lstStyle/>
          <a:p>
            <a:r>
              <a:rPr lang="fr-FR" sz="2400" dirty="0">
                <a:solidFill>
                  <a:schemeClr val="accent4"/>
                </a:solidFill>
              </a:rPr>
              <a:t>Le temps de Noël déploie la célébration de la Venue et de la Manifestation du Seigneur dans notre humanité.</a:t>
            </a:r>
          </a:p>
          <a:p>
            <a:r>
              <a:rPr lang="fr-FR" sz="2400" dirty="0">
                <a:solidFill>
                  <a:schemeClr val="accent4"/>
                </a:solidFill>
              </a:rPr>
              <a:t>Différentes célébrations pour nous faire entrer dans la richesse du mystère célébré.</a:t>
            </a:r>
          </a:p>
        </p:txBody>
      </p:sp>
      <p:sp>
        <p:nvSpPr>
          <p:cNvPr id="4" name="Rectangle : coins arrondis 3">
            <a:extLst>
              <a:ext uri="{FF2B5EF4-FFF2-40B4-BE49-F238E27FC236}">
                <a16:creationId xmlns:a16="http://schemas.microsoft.com/office/drawing/2014/main" id="{610FD5E7-CAA9-44A2-CC78-C505BFD4FB79}"/>
              </a:ext>
            </a:extLst>
          </p:cNvPr>
          <p:cNvSpPr/>
          <p:nvPr/>
        </p:nvSpPr>
        <p:spPr>
          <a:xfrm>
            <a:off x="158656" y="4631867"/>
            <a:ext cx="1609970" cy="930031"/>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FR" sz="2400" dirty="0"/>
              <a:t>Nativité </a:t>
            </a:r>
          </a:p>
        </p:txBody>
      </p:sp>
      <p:sp>
        <p:nvSpPr>
          <p:cNvPr id="5" name="Rectangle : coins arrondis 4">
            <a:extLst>
              <a:ext uri="{FF2B5EF4-FFF2-40B4-BE49-F238E27FC236}">
                <a16:creationId xmlns:a16="http://schemas.microsoft.com/office/drawing/2014/main" id="{A8084F78-A972-D07B-2718-C4ECF1E5A3A0}"/>
              </a:ext>
            </a:extLst>
          </p:cNvPr>
          <p:cNvSpPr/>
          <p:nvPr/>
        </p:nvSpPr>
        <p:spPr>
          <a:xfrm>
            <a:off x="2092846" y="4631867"/>
            <a:ext cx="2166539" cy="9144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FR" sz="2000" dirty="0"/>
              <a:t>Sainte Marie, Mère de Dieu</a:t>
            </a:r>
          </a:p>
        </p:txBody>
      </p:sp>
      <p:sp>
        <p:nvSpPr>
          <p:cNvPr id="7" name="Rectangle : coins arrondis 6">
            <a:extLst>
              <a:ext uri="{FF2B5EF4-FFF2-40B4-BE49-F238E27FC236}">
                <a16:creationId xmlns:a16="http://schemas.microsoft.com/office/drawing/2014/main" id="{C537844E-EB2A-C604-4CA5-37A576721D11}"/>
              </a:ext>
            </a:extLst>
          </p:cNvPr>
          <p:cNvSpPr/>
          <p:nvPr/>
        </p:nvSpPr>
        <p:spPr>
          <a:xfrm>
            <a:off x="4574344" y="4631867"/>
            <a:ext cx="1609970" cy="9144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FR" sz="2400" dirty="0"/>
              <a:t>Épiphanie</a:t>
            </a:r>
          </a:p>
        </p:txBody>
      </p:sp>
      <p:sp>
        <p:nvSpPr>
          <p:cNvPr id="8" name="Rectangle : coins arrondis 7">
            <a:extLst>
              <a:ext uri="{FF2B5EF4-FFF2-40B4-BE49-F238E27FC236}">
                <a16:creationId xmlns:a16="http://schemas.microsoft.com/office/drawing/2014/main" id="{433C1D9D-D95A-9DB9-EC37-8FF11D8E664F}"/>
              </a:ext>
            </a:extLst>
          </p:cNvPr>
          <p:cNvSpPr/>
          <p:nvPr/>
        </p:nvSpPr>
        <p:spPr>
          <a:xfrm>
            <a:off x="6541476" y="4631867"/>
            <a:ext cx="1609969" cy="930031"/>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FR" sz="2400" dirty="0"/>
              <a:t>Baptême</a:t>
            </a:r>
          </a:p>
        </p:txBody>
      </p:sp>
      <p:sp>
        <p:nvSpPr>
          <p:cNvPr id="9" name="Rectangle : coins arrondis 8">
            <a:extLst>
              <a:ext uri="{FF2B5EF4-FFF2-40B4-BE49-F238E27FC236}">
                <a16:creationId xmlns:a16="http://schemas.microsoft.com/office/drawing/2014/main" id="{108D72DB-F833-1D65-0CC9-81706245529F}"/>
              </a:ext>
            </a:extLst>
          </p:cNvPr>
          <p:cNvSpPr/>
          <p:nvPr/>
        </p:nvSpPr>
        <p:spPr>
          <a:xfrm>
            <a:off x="1133242" y="5845912"/>
            <a:ext cx="1609970" cy="633039"/>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600" i="1" dirty="0"/>
              <a:t>Sainte Famille</a:t>
            </a:r>
          </a:p>
        </p:txBody>
      </p:sp>
    </p:spTree>
    <p:extLst>
      <p:ext uri="{BB962C8B-B14F-4D97-AF65-F5344CB8AC3E}">
        <p14:creationId xmlns:p14="http://schemas.microsoft.com/office/powerpoint/2010/main" val="3512757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2F4D6-0833-D0E3-69DA-8FBCE4D382C0}"/>
              </a:ext>
            </a:extLst>
          </p:cNvPr>
          <p:cNvSpPr>
            <a:spLocks noGrp="1"/>
          </p:cNvSpPr>
          <p:nvPr>
            <p:ph type="title"/>
          </p:nvPr>
        </p:nvSpPr>
        <p:spPr/>
        <p:txBody>
          <a:bodyPr/>
          <a:lstStyle/>
          <a:p>
            <a:r>
              <a:rPr lang="fr-FR" dirty="0"/>
              <a:t>Questions / réponses</a:t>
            </a:r>
          </a:p>
        </p:txBody>
      </p:sp>
      <p:sp>
        <p:nvSpPr>
          <p:cNvPr id="3" name="Espace réservé du contenu 2">
            <a:extLst>
              <a:ext uri="{FF2B5EF4-FFF2-40B4-BE49-F238E27FC236}">
                <a16:creationId xmlns:a16="http://schemas.microsoft.com/office/drawing/2014/main" id="{09749C83-8F39-C41B-F2B2-03BF303F31EC}"/>
              </a:ext>
            </a:extLst>
          </p:cNvPr>
          <p:cNvSpPr>
            <a:spLocks noGrp="1"/>
          </p:cNvSpPr>
          <p:nvPr>
            <p:ph idx="1"/>
          </p:nvPr>
        </p:nvSpPr>
        <p:spPr/>
        <p:txBody>
          <a:bodyPr>
            <a:normAutofit/>
          </a:bodyPr>
          <a:lstStyle/>
          <a:p>
            <a:r>
              <a:rPr lang="fr-FR" dirty="0"/>
              <a:t>La veillée de Noël : quels pièges à éviter ?</a:t>
            </a:r>
          </a:p>
          <a:p>
            <a:pPr lvl="1"/>
            <a:r>
              <a:rPr lang="fr-FR" dirty="0"/>
              <a:t>Important de soigner la veillée, si on en fait une : on peut toucher des gens qu’on ne voit pas d’habitude, attention à leur accueil, leur faire comprendre que la liturgie sera aussi faite pour eux</a:t>
            </a:r>
          </a:p>
          <a:p>
            <a:pPr lvl="1"/>
            <a:r>
              <a:rPr lang="fr-FR" dirty="0"/>
              <a:t>Faire du beau, du poétique, qui parle à tous ; bien préparer. Un conte de Noël avec du sens, un passage biblique, des chants, un jeu scénique avec des enfants etc. Ne pas hésiter à solliciter même au dernier moment (participation des enfants)</a:t>
            </a:r>
          </a:p>
          <a:p>
            <a:r>
              <a:rPr lang="fr-FR" dirty="0"/>
              <a:t>Les Evangiles ne sont pas dans l’ordre chronologique, durant le temps de Noël : pourquoi ?</a:t>
            </a:r>
          </a:p>
          <a:p>
            <a:pPr lvl="1"/>
            <a:r>
              <a:rPr lang="fr-FR" dirty="0"/>
              <a:t>On ne relit pas l’enfance de Jésus , ce n’est pas un « fil rouge » : on évoque le mystère de Dieu qui se manifeste</a:t>
            </a:r>
          </a:p>
        </p:txBody>
      </p:sp>
    </p:spTree>
    <p:extLst>
      <p:ext uri="{BB962C8B-B14F-4D97-AF65-F5344CB8AC3E}">
        <p14:creationId xmlns:p14="http://schemas.microsoft.com/office/powerpoint/2010/main" val="1597324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2F4D6-0833-D0E3-69DA-8FBCE4D382C0}"/>
              </a:ext>
            </a:extLst>
          </p:cNvPr>
          <p:cNvSpPr>
            <a:spLocks noGrp="1"/>
          </p:cNvSpPr>
          <p:nvPr>
            <p:ph type="title"/>
          </p:nvPr>
        </p:nvSpPr>
        <p:spPr/>
        <p:txBody>
          <a:bodyPr/>
          <a:lstStyle/>
          <a:p>
            <a:r>
              <a:rPr lang="fr-FR" dirty="0"/>
              <a:t>Questions / réponses</a:t>
            </a:r>
          </a:p>
        </p:txBody>
      </p:sp>
      <p:sp>
        <p:nvSpPr>
          <p:cNvPr id="3" name="Espace réservé du contenu 2">
            <a:extLst>
              <a:ext uri="{FF2B5EF4-FFF2-40B4-BE49-F238E27FC236}">
                <a16:creationId xmlns:a16="http://schemas.microsoft.com/office/drawing/2014/main" id="{09749C83-8F39-C41B-F2B2-03BF303F31EC}"/>
              </a:ext>
            </a:extLst>
          </p:cNvPr>
          <p:cNvSpPr>
            <a:spLocks noGrp="1"/>
          </p:cNvSpPr>
          <p:nvPr>
            <p:ph idx="1"/>
          </p:nvPr>
        </p:nvSpPr>
        <p:spPr/>
        <p:txBody>
          <a:bodyPr>
            <a:normAutofit/>
          </a:bodyPr>
          <a:lstStyle/>
          <a:p>
            <a:r>
              <a:rPr lang="fr-FR" dirty="0"/>
              <a:t>Quelle progression entre les messes du temps de Noël ?</a:t>
            </a:r>
          </a:p>
          <a:p>
            <a:pPr lvl="1"/>
            <a:r>
              <a:rPr lang="fr-FR" dirty="0"/>
              <a:t>Chaque texte a sa spécificité propre, mais pourtant tous les textes disent le même mystère. Exemple : intérêt de participer à la messe de la Nuit et à celle de la Nativité le lendemain matin.</a:t>
            </a:r>
          </a:p>
          <a:p>
            <a:pPr lvl="1"/>
            <a:endParaRPr lang="fr-FR" dirty="0"/>
          </a:p>
          <a:p>
            <a:r>
              <a:rPr lang="fr-FR" dirty="0"/>
              <a:t>Temps à passer sur les textes pour préparer les liturgies</a:t>
            </a:r>
          </a:p>
          <a:p>
            <a:pPr lvl="1"/>
            <a:r>
              <a:rPr lang="fr-FR" dirty="0"/>
              <a:t>Proposer une lectio </a:t>
            </a:r>
            <a:r>
              <a:rPr lang="fr-FR" dirty="0" err="1"/>
              <a:t>divina</a:t>
            </a:r>
            <a:r>
              <a:rPr lang="fr-FR" dirty="0"/>
              <a:t> en groupe paroissial</a:t>
            </a:r>
          </a:p>
          <a:p>
            <a:pPr lvl="1"/>
            <a:r>
              <a:rPr lang="fr-FR"/>
              <a:t>Méthode proposée </a:t>
            </a:r>
            <a:r>
              <a:rPr lang="fr-FR" dirty="0"/>
              <a:t>par l’école de la parole (</a:t>
            </a:r>
            <a:r>
              <a:rPr lang="fr-FR"/>
              <a:t>site du diocèse</a:t>
            </a:r>
            <a:r>
              <a:rPr lang="fr-FR" dirty="0"/>
              <a:t>)</a:t>
            </a:r>
          </a:p>
        </p:txBody>
      </p:sp>
    </p:spTree>
    <p:extLst>
      <p:ext uri="{BB962C8B-B14F-4D97-AF65-F5344CB8AC3E}">
        <p14:creationId xmlns:p14="http://schemas.microsoft.com/office/powerpoint/2010/main" val="895118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ous-titre 4"/>
          <p:cNvSpPr txBox="1">
            <a:spLocks/>
          </p:cNvSpPr>
          <p:nvPr/>
        </p:nvSpPr>
        <p:spPr>
          <a:xfrm>
            <a:off x="676920" y="488388"/>
            <a:ext cx="6461760" cy="4351467"/>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endParaRPr lang="fr-FR" dirty="0"/>
          </a:p>
        </p:txBody>
      </p:sp>
      <p:sp>
        <p:nvSpPr>
          <p:cNvPr id="4" name="ZoneTexte 3"/>
          <p:cNvSpPr txBox="1"/>
          <p:nvPr/>
        </p:nvSpPr>
        <p:spPr>
          <a:xfrm>
            <a:off x="222023" y="426244"/>
            <a:ext cx="8152669" cy="6647974"/>
          </a:xfrm>
          <a:prstGeom prst="rect">
            <a:avLst/>
          </a:prstGeom>
          <a:noFill/>
        </p:spPr>
        <p:txBody>
          <a:bodyPr wrap="square" rtlCol="0">
            <a:spAutoFit/>
          </a:bodyPr>
          <a:lstStyle/>
          <a:p>
            <a:r>
              <a:rPr lang="fr-FR" sz="2400" dirty="0">
                <a:solidFill>
                  <a:schemeClr val="tx2"/>
                </a:solidFill>
              </a:rPr>
              <a:t>Nativité</a:t>
            </a:r>
          </a:p>
          <a:p>
            <a:endParaRPr lang="fr-FR" sz="2400" dirty="0"/>
          </a:p>
          <a:p>
            <a:r>
              <a:rPr lang="fr-FR" dirty="0">
                <a:solidFill>
                  <a:schemeClr val="tx2"/>
                </a:solidFill>
              </a:rPr>
              <a:t>• Première mention en 354 d’une fête de la Nativité du Seigneur. </a:t>
            </a:r>
          </a:p>
          <a:p>
            <a:r>
              <a:rPr lang="fr-FR" dirty="0">
                <a:solidFill>
                  <a:schemeClr val="tx2"/>
                </a:solidFill>
              </a:rPr>
              <a:t>La christianisation d’une fête païenne romaine : fête du « Sol </a:t>
            </a:r>
            <a:r>
              <a:rPr lang="fr-FR" dirty="0" err="1">
                <a:solidFill>
                  <a:schemeClr val="tx2"/>
                </a:solidFill>
              </a:rPr>
              <a:t>invictus</a:t>
            </a:r>
            <a:r>
              <a:rPr lang="fr-FR" dirty="0">
                <a:solidFill>
                  <a:schemeClr val="tx2"/>
                </a:solidFill>
              </a:rPr>
              <a:t> »</a:t>
            </a:r>
          </a:p>
          <a:p>
            <a:endParaRPr lang="fr-FR" dirty="0">
              <a:solidFill>
                <a:schemeClr val="tx2"/>
              </a:solidFill>
            </a:endParaRPr>
          </a:p>
          <a:p>
            <a:r>
              <a:rPr lang="fr-FR" dirty="0">
                <a:solidFill>
                  <a:schemeClr val="tx2"/>
                </a:solidFill>
              </a:rPr>
              <a:t>30 ans après le concile de Nicée, une célébration qui affirme que c’est vraiment le Verbe éternel qui s’est incarné (importance du prologue de Jean).</a:t>
            </a:r>
          </a:p>
          <a:p>
            <a:endParaRPr lang="fr-FR" dirty="0">
              <a:solidFill>
                <a:schemeClr val="tx2"/>
              </a:solidFill>
            </a:endParaRPr>
          </a:p>
          <a:p>
            <a:r>
              <a:rPr lang="fr-FR" dirty="0">
                <a:solidFill>
                  <a:schemeClr val="tx2"/>
                </a:solidFill>
              </a:rPr>
              <a:t>Richesse des célébrations (textes bibliques comme oraisons).</a:t>
            </a:r>
          </a:p>
          <a:p>
            <a:r>
              <a:rPr lang="fr-FR" dirty="0">
                <a:solidFill>
                  <a:schemeClr val="tx2"/>
                </a:solidFill>
              </a:rPr>
              <a:t>Messe de la nuit, de l’aurore et du jour</a:t>
            </a:r>
          </a:p>
          <a:p>
            <a:endParaRPr lang="fr-FR" dirty="0">
              <a:solidFill>
                <a:schemeClr val="tx2"/>
              </a:solidFill>
            </a:endParaRPr>
          </a:p>
          <a:p>
            <a:r>
              <a:rPr lang="fr-FR" dirty="0">
                <a:solidFill>
                  <a:schemeClr val="tx2"/>
                </a:solidFill>
              </a:rPr>
              <a:t>Préface de la Nativité </a:t>
            </a:r>
          </a:p>
          <a:p>
            <a:r>
              <a:rPr lang="fr-FR" b="1" dirty="0">
                <a:solidFill>
                  <a:schemeClr val="tx2"/>
                </a:solidFill>
                <a:latin typeface="+mj-lt"/>
              </a:rPr>
              <a:t>Car la révélation de ta gloire</a:t>
            </a:r>
          </a:p>
          <a:p>
            <a:r>
              <a:rPr lang="fr-FR" b="1" dirty="0">
                <a:solidFill>
                  <a:schemeClr val="tx2"/>
                </a:solidFill>
                <a:latin typeface="+mj-lt"/>
              </a:rPr>
              <a:t>s’est éclairée pour nous d’une lumière nouvelle</a:t>
            </a:r>
          </a:p>
          <a:p>
            <a:r>
              <a:rPr lang="fr-FR" b="1" dirty="0">
                <a:solidFill>
                  <a:schemeClr val="tx2"/>
                </a:solidFill>
                <a:latin typeface="+mj-lt"/>
              </a:rPr>
              <a:t>dans le mystère du Verbe incarné.</a:t>
            </a:r>
          </a:p>
          <a:p>
            <a:r>
              <a:rPr lang="fr-FR" b="1" dirty="0">
                <a:solidFill>
                  <a:schemeClr val="tx2"/>
                </a:solidFill>
                <a:latin typeface="+mj-lt"/>
              </a:rPr>
              <a:t>Maintenant, nous connaissons en lui</a:t>
            </a:r>
          </a:p>
          <a:p>
            <a:r>
              <a:rPr lang="fr-FR" b="1" dirty="0">
                <a:solidFill>
                  <a:schemeClr val="tx2"/>
                </a:solidFill>
                <a:latin typeface="+mj-lt"/>
              </a:rPr>
              <a:t>Dieu qui s’est rendu visible à nos yeux,</a:t>
            </a:r>
          </a:p>
          <a:p>
            <a:r>
              <a:rPr lang="fr-FR" b="1" dirty="0">
                <a:solidFill>
                  <a:schemeClr val="tx2"/>
                </a:solidFill>
                <a:latin typeface="+mj-lt"/>
              </a:rPr>
              <a:t>et nous sommes entraînés par lui</a:t>
            </a:r>
          </a:p>
          <a:p>
            <a:r>
              <a:rPr lang="fr-FR" b="1" dirty="0">
                <a:solidFill>
                  <a:schemeClr val="tx2"/>
                </a:solidFill>
                <a:latin typeface="+mj-lt"/>
              </a:rPr>
              <a:t>à aimer ce qui demeure invisible.</a:t>
            </a:r>
          </a:p>
          <a:p>
            <a:endParaRPr lang="fr-FR" dirty="0">
              <a:solidFill>
                <a:schemeClr val="tx2"/>
              </a:solidFill>
            </a:endParaRPr>
          </a:p>
          <a:p>
            <a:endParaRPr lang="fr-FR" dirty="0">
              <a:solidFill>
                <a:schemeClr val="tx2"/>
              </a:solidFill>
            </a:endParaRPr>
          </a:p>
          <a:p>
            <a:endParaRPr lang="fr-FR" dirty="0">
              <a:solidFill>
                <a:schemeClr val="tx2"/>
              </a:solidFill>
            </a:endParaRPr>
          </a:p>
          <a:p>
            <a:endParaRPr lang="fr-FR" dirty="0">
              <a:solidFill>
                <a:schemeClr val="tx2"/>
              </a:solidFill>
            </a:endParaRPr>
          </a:p>
        </p:txBody>
      </p:sp>
    </p:spTree>
    <p:extLst>
      <p:ext uri="{BB962C8B-B14F-4D97-AF65-F5344CB8AC3E}">
        <p14:creationId xmlns:p14="http://schemas.microsoft.com/office/powerpoint/2010/main" val="2695993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ous-titre 4"/>
          <p:cNvSpPr txBox="1">
            <a:spLocks/>
          </p:cNvSpPr>
          <p:nvPr/>
        </p:nvSpPr>
        <p:spPr>
          <a:xfrm>
            <a:off x="676920" y="488388"/>
            <a:ext cx="6461760" cy="4351467"/>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endParaRPr lang="fr-FR" dirty="0"/>
          </a:p>
        </p:txBody>
      </p:sp>
      <p:sp>
        <p:nvSpPr>
          <p:cNvPr id="4" name="ZoneTexte 3"/>
          <p:cNvSpPr txBox="1"/>
          <p:nvPr/>
        </p:nvSpPr>
        <p:spPr>
          <a:xfrm>
            <a:off x="222023" y="426244"/>
            <a:ext cx="8152669" cy="6093976"/>
          </a:xfrm>
          <a:prstGeom prst="rect">
            <a:avLst/>
          </a:prstGeom>
          <a:noFill/>
        </p:spPr>
        <p:txBody>
          <a:bodyPr wrap="square" rtlCol="0">
            <a:spAutoFit/>
          </a:bodyPr>
          <a:lstStyle/>
          <a:p>
            <a:r>
              <a:rPr lang="fr-FR" sz="2400" dirty="0">
                <a:solidFill>
                  <a:schemeClr val="tx2"/>
                </a:solidFill>
              </a:rPr>
              <a:t>Sainte Famille</a:t>
            </a:r>
          </a:p>
          <a:p>
            <a:r>
              <a:rPr lang="fr-FR" dirty="0">
                <a:solidFill>
                  <a:schemeClr val="tx2"/>
                </a:solidFill>
              </a:rPr>
              <a:t>• Une fête récente rattachée au temps de Noël</a:t>
            </a:r>
          </a:p>
          <a:p>
            <a:endParaRPr lang="fr-FR" dirty="0">
              <a:solidFill>
                <a:schemeClr val="tx2"/>
              </a:solidFill>
            </a:endParaRPr>
          </a:p>
          <a:p>
            <a:endParaRPr lang="fr-FR" dirty="0">
              <a:solidFill>
                <a:schemeClr val="tx2"/>
              </a:solidFill>
            </a:endParaRPr>
          </a:p>
          <a:p>
            <a:endParaRPr lang="fr-FR" dirty="0">
              <a:solidFill>
                <a:schemeClr val="tx2"/>
              </a:solidFill>
            </a:endParaRPr>
          </a:p>
          <a:p>
            <a:r>
              <a:rPr lang="fr-FR" sz="2400" dirty="0">
                <a:solidFill>
                  <a:schemeClr val="tx2"/>
                </a:solidFill>
              </a:rPr>
              <a:t>Sainte Marie, Mère de Dieu</a:t>
            </a:r>
          </a:p>
          <a:p>
            <a:r>
              <a:rPr lang="fr-FR" dirty="0">
                <a:solidFill>
                  <a:schemeClr val="tx2"/>
                </a:solidFill>
              </a:rPr>
              <a:t>• La plus ancienne de toutes les célébrations mariales ; </a:t>
            </a:r>
          </a:p>
          <a:p>
            <a:r>
              <a:rPr lang="fr-FR" dirty="0">
                <a:solidFill>
                  <a:schemeClr val="tx2"/>
                </a:solidFill>
              </a:rPr>
              <a:t>• Dimension christologique de la fête.</a:t>
            </a:r>
          </a:p>
          <a:p>
            <a:endParaRPr lang="fr-FR" dirty="0">
              <a:solidFill>
                <a:schemeClr val="tx2"/>
              </a:solidFill>
            </a:endParaRPr>
          </a:p>
          <a:p>
            <a:r>
              <a:rPr lang="fr-FR" dirty="0">
                <a:solidFill>
                  <a:schemeClr val="tx2"/>
                </a:solidFill>
              </a:rPr>
              <a:t>Antiennes</a:t>
            </a:r>
          </a:p>
          <a:p>
            <a:r>
              <a:rPr lang="fr-FR" b="1" dirty="0">
                <a:solidFill>
                  <a:schemeClr val="tx2"/>
                </a:solidFill>
                <a:latin typeface="+mj-lt"/>
              </a:rPr>
              <a:t>Nous te saluons, Mère très sainte : tu as mis au monde le Roi qui gouverne le ciel et la terre pour les siècles sans fin.</a:t>
            </a:r>
          </a:p>
          <a:p>
            <a:r>
              <a:rPr lang="fr-FR" i="1" dirty="0">
                <a:solidFill>
                  <a:schemeClr val="tx2"/>
                </a:solidFill>
              </a:rPr>
              <a:t>ou bien </a:t>
            </a:r>
          </a:p>
          <a:p>
            <a:r>
              <a:rPr lang="fr-FR" b="1" dirty="0">
                <a:solidFill>
                  <a:schemeClr val="tx2"/>
                </a:solidFill>
                <a:latin typeface="+mj-lt"/>
              </a:rPr>
              <a:t>Aujourd’hui, la lumière va resplendir sur nous, car le Seigneur nous est né. On l’appelle : Dieu admirable, Père-à-jamais, Prince-de-la-Paix. Et son règne n’aura pas de fin.</a:t>
            </a:r>
          </a:p>
          <a:p>
            <a:endParaRPr lang="fr-FR" dirty="0">
              <a:solidFill>
                <a:schemeClr val="tx2"/>
              </a:solidFill>
            </a:endParaRPr>
          </a:p>
          <a:p>
            <a:endParaRPr lang="fr-FR" dirty="0">
              <a:solidFill>
                <a:schemeClr val="tx2"/>
              </a:solidFill>
            </a:endParaRPr>
          </a:p>
          <a:p>
            <a:endParaRPr lang="fr-FR" dirty="0">
              <a:solidFill>
                <a:schemeClr val="tx2"/>
              </a:solidFill>
            </a:endParaRPr>
          </a:p>
          <a:p>
            <a:endParaRPr lang="fr-FR" dirty="0">
              <a:solidFill>
                <a:schemeClr val="tx2"/>
              </a:solidFill>
            </a:endParaRPr>
          </a:p>
          <a:p>
            <a:endParaRPr lang="fr-FR" dirty="0">
              <a:solidFill>
                <a:schemeClr val="tx2"/>
              </a:solidFill>
            </a:endParaRPr>
          </a:p>
        </p:txBody>
      </p:sp>
    </p:spTree>
    <p:extLst>
      <p:ext uri="{BB962C8B-B14F-4D97-AF65-F5344CB8AC3E}">
        <p14:creationId xmlns:p14="http://schemas.microsoft.com/office/powerpoint/2010/main" val="360238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a:extLst>
              <a:ext uri="{FF2B5EF4-FFF2-40B4-BE49-F238E27FC236}">
                <a16:creationId xmlns:a16="http://schemas.microsoft.com/office/drawing/2014/main" id="{6B311542-810C-33E8-CB8B-7C5BE44FE727}"/>
              </a:ext>
            </a:extLst>
          </p:cNvPr>
          <p:cNvSpPr txBox="1">
            <a:spLocks noChangeArrowheads="1"/>
          </p:cNvSpPr>
          <p:nvPr/>
        </p:nvSpPr>
        <p:spPr bwMode="auto">
          <a:xfrm>
            <a:off x="304800" y="6243638"/>
            <a:ext cx="8763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Times" pitchFamily="2" charset="0"/>
              </a:defRPr>
            </a:lvl1pPr>
            <a:lvl2pPr marL="742950" indent="-285750">
              <a:defRPr sz="2400">
                <a:solidFill>
                  <a:schemeClr val="tx1"/>
                </a:solidFill>
                <a:latin typeface="Times" pitchFamily="2" charset="0"/>
              </a:defRPr>
            </a:lvl2pPr>
            <a:lvl3pPr>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pPr lvl="2"/>
            <a:r>
              <a:rPr lang="fr-FR" altLang="fr-FR">
                <a:solidFill>
                  <a:schemeClr val="bg1"/>
                </a:solidFill>
                <a:latin typeface="Verdana" panose="020B0604030504040204" pitchFamily="34" charset="0"/>
              </a:rPr>
              <a:t>Arc triomphal Ste Marie Majeure (vers 430)</a:t>
            </a:r>
            <a:endParaRPr lang="fr-FR" altLang="fr-FR">
              <a:solidFill>
                <a:schemeClr val="bg1"/>
              </a:solidFill>
            </a:endParaRPr>
          </a:p>
        </p:txBody>
      </p:sp>
      <p:pic>
        <p:nvPicPr>
          <p:cNvPr id="45059" name="Picture 3">
            <a:extLst>
              <a:ext uri="{FF2B5EF4-FFF2-40B4-BE49-F238E27FC236}">
                <a16:creationId xmlns:a16="http://schemas.microsoft.com/office/drawing/2014/main" id="{D0B35867-B5CB-293E-0FD0-57C37DE2C3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304800"/>
            <a:ext cx="8839200" cy="5918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8">
            <a:extLst>
              <a:ext uri="{FF2B5EF4-FFF2-40B4-BE49-F238E27FC236}">
                <a16:creationId xmlns:a16="http://schemas.microsoft.com/office/drawing/2014/main" id="{B6AE404F-1F1A-33AA-B19C-E2F5920F4F20}"/>
              </a:ext>
            </a:extLst>
          </p:cNvPr>
          <p:cNvSpPr>
            <a:spLocks noChangeArrowheads="1"/>
          </p:cNvSpPr>
          <p:nvPr/>
        </p:nvSpPr>
        <p:spPr bwMode="auto">
          <a:xfrm>
            <a:off x="6011863" y="5981700"/>
            <a:ext cx="241141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pPr algn="ctr">
              <a:spcBef>
                <a:spcPts val="1400"/>
              </a:spcBef>
              <a:spcAft>
                <a:spcPts val="1400"/>
              </a:spcAft>
            </a:pPr>
            <a:r>
              <a:rPr lang="fr-FR" altLang="fr-FR" sz="1600">
                <a:solidFill>
                  <a:schemeClr val="bg1"/>
                </a:solidFill>
                <a:latin typeface="Verdana" panose="020B0604030504040204" pitchFamily="34" charset="0"/>
              </a:rPr>
              <a:t>• Sarcophage « dogmatique », Vatican </a:t>
            </a:r>
          </a:p>
        </p:txBody>
      </p:sp>
      <p:pic>
        <p:nvPicPr>
          <p:cNvPr id="5123" name="Espace réservé du contenu 4" descr="creationepiphanie72.jpg">
            <a:extLst>
              <a:ext uri="{FF2B5EF4-FFF2-40B4-BE49-F238E27FC236}">
                <a16:creationId xmlns:a16="http://schemas.microsoft.com/office/drawing/2014/main" id="{ADBBD712-D410-72B0-E445-BF29E4F00492}"/>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468313" y="44450"/>
            <a:ext cx="4391025" cy="6716713"/>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8">
            <a:extLst>
              <a:ext uri="{FF2B5EF4-FFF2-40B4-BE49-F238E27FC236}">
                <a16:creationId xmlns:a16="http://schemas.microsoft.com/office/drawing/2014/main" id="{5361A6D8-9664-D53D-5AB6-BDE740FEEF85}"/>
              </a:ext>
            </a:extLst>
          </p:cNvPr>
          <p:cNvSpPr>
            <a:spLocks noChangeArrowheads="1"/>
          </p:cNvSpPr>
          <p:nvPr/>
        </p:nvSpPr>
        <p:spPr bwMode="auto">
          <a:xfrm>
            <a:off x="2286000" y="6248400"/>
            <a:ext cx="54864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pPr>
              <a:spcBef>
                <a:spcPts val="1400"/>
              </a:spcBef>
              <a:spcAft>
                <a:spcPts val="1400"/>
              </a:spcAft>
            </a:pPr>
            <a:r>
              <a:rPr lang="fr-FR" altLang="fr-FR" sz="1800">
                <a:solidFill>
                  <a:schemeClr val="bg1"/>
                </a:solidFill>
                <a:latin typeface="Verdana" panose="020B0604030504040204" pitchFamily="34" charset="0"/>
              </a:rPr>
              <a:t>Sarcophage « dogmatique », Vatican</a:t>
            </a:r>
            <a:endParaRPr lang="fr-FR" altLang="fr-FR" sz="1600">
              <a:solidFill>
                <a:schemeClr val="bg1"/>
              </a:solidFill>
              <a:latin typeface="Verdana" panose="020B0604030504040204" pitchFamily="34" charset="0"/>
            </a:endParaRPr>
          </a:p>
        </p:txBody>
      </p:sp>
      <p:pic>
        <p:nvPicPr>
          <p:cNvPr id="9219" name="Picture 1028" descr="LumiereMages copie.jpg                                         00560E50Macintosh HD                   C3FD8A32:">
            <a:extLst>
              <a:ext uri="{FF2B5EF4-FFF2-40B4-BE49-F238E27FC236}">
                <a16:creationId xmlns:a16="http://schemas.microsoft.com/office/drawing/2014/main" id="{B49B94A3-ED7B-21BA-CEC0-3CAEC54407AA}"/>
              </a:ext>
            </a:extLst>
          </p:cNvPr>
          <p:cNvPicPr>
            <a:picLocks noChangeAspect="1" noChangeArrowheads="1"/>
          </p:cNvPicPr>
          <p:nvPr/>
        </p:nvPicPr>
        <p:blipFill>
          <a:blip r:embed="rId3">
            <a:lum bright="10000" contrast="42000"/>
            <a:extLst>
              <a:ext uri="{28A0092B-C50C-407E-A947-70E740481C1C}">
                <a14:useLocalDpi xmlns:a14="http://schemas.microsoft.com/office/drawing/2010/main" val="0"/>
              </a:ext>
            </a:extLst>
          </a:blip>
          <a:srcRect/>
          <a:stretch>
            <a:fillRect/>
          </a:stretch>
        </p:blipFill>
        <p:spPr bwMode="auto">
          <a:xfrm>
            <a:off x="609600" y="304800"/>
            <a:ext cx="8001000" cy="576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ous-titre 4"/>
          <p:cNvSpPr txBox="1">
            <a:spLocks/>
          </p:cNvSpPr>
          <p:nvPr/>
        </p:nvSpPr>
        <p:spPr>
          <a:xfrm>
            <a:off x="676920" y="488388"/>
            <a:ext cx="6461760" cy="4351467"/>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endParaRPr lang="fr-FR" dirty="0"/>
          </a:p>
        </p:txBody>
      </p:sp>
      <p:sp>
        <p:nvSpPr>
          <p:cNvPr id="4" name="ZoneTexte 3"/>
          <p:cNvSpPr txBox="1"/>
          <p:nvPr/>
        </p:nvSpPr>
        <p:spPr>
          <a:xfrm>
            <a:off x="222023" y="426244"/>
            <a:ext cx="8152669" cy="8309967"/>
          </a:xfrm>
          <a:prstGeom prst="rect">
            <a:avLst/>
          </a:prstGeom>
          <a:noFill/>
        </p:spPr>
        <p:txBody>
          <a:bodyPr wrap="square" rtlCol="0">
            <a:spAutoFit/>
          </a:bodyPr>
          <a:lstStyle/>
          <a:p>
            <a:r>
              <a:rPr lang="fr-FR" sz="2400" dirty="0">
                <a:solidFill>
                  <a:schemeClr val="tx2"/>
                </a:solidFill>
              </a:rPr>
              <a:t>Épiphanie</a:t>
            </a:r>
          </a:p>
          <a:p>
            <a:r>
              <a:rPr lang="fr-FR" sz="2400" dirty="0"/>
              <a:t>• </a:t>
            </a:r>
            <a:r>
              <a:rPr lang="fr-FR" dirty="0">
                <a:solidFill>
                  <a:schemeClr val="tx2"/>
                </a:solidFill>
              </a:rPr>
              <a:t>On célèbre le mystère de la Royauté universelle du Christ, de sa Manifestation aux païens (à tous les hommes). Les Mages ne sont que les prémices des nations. La liturgie y prête peu d’attention ; elle ne les distingue pas de la multitude des nations auxquelles le Fils, plus tard, sera révélé.</a:t>
            </a:r>
          </a:p>
          <a:p>
            <a:endParaRPr lang="fr-FR" dirty="0">
              <a:solidFill>
                <a:schemeClr val="tx2"/>
              </a:solidFill>
            </a:endParaRPr>
          </a:p>
          <a:p>
            <a:r>
              <a:rPr lang="fr-FR" dirty="0">
                <a:solidFill>
                  <a:schemeClr val="tx2"/>
                </a:solidFill>
              </a:rPr>
              <a:t>Importance dans la liturgie du mot « aujourd’hui » ; le mystère de l’Épiphanie de la Gloire de Dieu est une réalité actuelle et en même temps un objet d’espérance.</a:t>
            </a:r>
          </a:p>
          <a:p>
            <a:endParaRPr lang="fr-FR" dirty="0">
              <a:solidFill>
                <a:schemeClr val="tx2"/>
              </a:solidFill>
            </a:endParaRPr>
          </a:p>
          <a:p>
            <a:r>
              <a:rPr lang="fr-FR" dirty="0">
                <a:solidFill>
                  <a:schemeClr val="tx2"/>
                </a:solidFill>
              </a:rPr>
              <a:t>Cf. aussi finale de Matthieu: « Allez donc ! De toutes les nations faites des disciples, baptisez-les au nom du Père, et du Fils, et du Saint-Esprit… » (Mt 28, 18-20) </a:t>
            </a:r>
          </a:p>
          <a:p>
            <a:endParaRPr lang="fr-FR" dirty="0">
              <a:solidFill>
                <a:schemeClr val="tx2"/>
              </a:solidFill>
            </a:endParaRPr>
          </a:p>
          <a:p>
            <a:r>
              <a:rPr lang="fr-FR" dirty="0">
                <a:solidFill>
                  <a:schemeClr val="tx2"/>
                </a:solidFill>
              </a:rPr>
              <a:t>Antienne Magnificat soir Épiphanie (origine orientale) : </a:t>
            </a:r>
          </a:p>
          <a:p>
            <a:r>
              <a:rPr lang="fr-FR" b="1" dirty="0">
                <a:solidFill>
                  <a:schemeClr val="tx2"/>
                </a:solidFill>
                <a:latin typeface="+mj-lt"/>
              </a:rPr>
              <a:t>Nous célébrons trois mystères en ce jour : </a:t>
            </a:r>
          </a:p>
          <a:p>
            <a:r>
              <a:rPr lang="fr-FR" b="1" dirty="0">
                <a:solidFill>
                  <a:schemeClr val="tx2"/>
                </a:solidFill>
                <a:latin typeface="+mj-lt"/>
              </a:rPr>
              <a:t>Aujourd’hui l’étoile a conduit les mages à la crèche ;</a:t>
            </a:r>
          </a:p>
          <a:p>
            <a:r>
              <a:rPr lang="fr-FR" b="1" dirty="0">
                <a:solidFill>
                  <a:schemeClr val="tx2"/>
                </a:solidFill>
                <a:latin typeface="+mj-lt"/>
              </a:rPr>
              <a:t>Aujourd’hui, l’eau fut changée en vin aux noces de Cana ; (Cana Jésus manifeste sa gloire, épiphanie)</a:t>
            </a:r>
          </a:p>
          <a:p>
            <a:r>
              <a:rPr lang="fr-FR" b="1" dirty="0">
                <a:solidFill>
                  <a:schemeClr val="tx2"/>
                </a:solidFill>
                <a:latin typeface="+mj-lt"/>
              </a:rPr>
              <a:t>Aujourd’hui le Christ a été baptisé par Jean dans le Jourdain pour nous sauver. Alléluia ! </a:t>
            </a:r>
          </a:p>
          <a:p>
            <a:endParaRPr lang="fr-FR" dirty="0">
              <a:solidFill>
                <a:schemeClr val="tx2"/>
              </a:solidFill>
            </a:endParaRPr>
          </a:p>
          <a:p>
            <a:r>
              <a:rPr lang="fr-FR" dirty="0">
                <a:solidFill>
                  <a:schemeClr val="tx2"/>
                </a:solidFill>
              </a:rPr>
              <a:t>Si l’on distingue différents moments, c’est un même mystère qui est célébré</a:t>
            </a:r>
          </a:p>
          <a:p>
            <a:endParaRPr lang="fr-FR" dirty="0">
              <a:solidFill>
                <a:schemeClr val="tx2"/>
              </a:solidFill>
            </a:endParaRPr>
          </a:p>
          <a:p>
            <a:endParaRPr lang="fr-FR" dirty="0">
              <a:solidFill>
                <a:schemeClr val="tx2"/>
              </a:solidFill>
            </a:endParaRPr>
          </a:p>
          <a:p>
            <a:endParaRPr lang="fr-FR" dirty="0">
              <a:solidFill>
                <a:schemeClr val="tx2"/>
              </a:solidFill>
            </a:endParaRPr>
          </a:p>
          <a:p>
            <a:endParaRPr lang="fr-FR" dirty="0">
              <a:solidFill>
                <a:schemeClr val="tx2"/>
              </a:solidFill>
            </a:endParaRPr>
          </a:p>
          <a:p>
            <a:r>
              <a:rPr lang="fr-FR" b="1" dirty="0">
                <a:solidFill>
                  <a:schemeClr val="tx2"/>
                </a:solidFill>
                <a:latin typeface="+mj-lt"/>
              </a:rPr>
              <a:t>.</a:t>
            </a:r>
            <a:endParaRPr lang="fr-FR" dirty="0">
              <a:solidFill>
                <a:schemeClr val="tx2"/>
              </a:solidFill>
            </a:endParaRPr>
          </a:p>
          <a:p>
            <a:endParaRPr lang="fr-FR" dirty="0">
              <a:solidFill>
                <a:schemeClr val="tx2"/>
              </a:solidFill>
            </a:endParaRPr>
          </a:p>
          <a:p>
            <a:endParaRPr lang="fr-FR" dirty="0">
              <a:solidFill>
                <a:schemeClr val="tx2"/>
              </a:solidFill>
            </a:endParaRPr>
          </a:p>
        </p:txBody>
      </p:sp>
    </p:spTree>
    <p:extLst>
      <p:ext uri="{BB962C8B-B14F-4D97-AF65-F5344CB8AC3E}">
        <p14:creationId xmlns:p14="http://schemas.microsoft.com/office/powerpoint/2010/main" val="2953703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ous-titre 4"/>
          <p:cNvSpPr txBox="1">
            <a:spLocks/>
          </p:cNvSpPr>
          <p:nvPr/>
        </p:nvSpPr>
        <p:spPr>
          <a:xfrm>
            <a:off x="676920" y="488388"/>
            <a:ext cx="6461760" cy="4351467"/>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endParaRPr lang="fr-FR" dirty="0"/>
          </a:p>
        </p:txBody>
      </p:sp>
      <p:sp>
        <p:nvSpPr>
          <p:cNvPr id="4" name="ZoneTexte 3"/>
          <p:cNvSpPr txBox="1"/>
          <p:nvPr/>
        </p:nvSpPr>
        <p:spPr>
          <a:xfrm>
            <a:off x="222023" y="426244"/>
            <a:ext cx="8152669" cy="6093976"/>
          </a:xfrm>
          <a:prstGeom prst="rect">
            <a:avLst/>
          </a:prstGeom>
          <a:noFill/>
        </p:spPr>
        <p:txBody>
          <a:bodyPr wrap="square" rtlCol="0">
            <a:spAutoFit/>
          </a:bodyPr>
          <a:lstStyle/>
          <a:p>
            <a:r>
              <a:rPr lang="fr-FR" sz="2400" dirty="0">
                <a:solidFill>
                  <a:schemeClr val="tx2"/>
                </a:solidFill>
              </a:rPr>
              <a:t>Baptême </a:t>
            </a:r>
          </a:p>
          <a:p>
            <a:r>
              <a:rPr lang="fr-FR" dirty="0">
                <a:solidFill>
                  <a:schemeClr val="tx2"/>
                </a:solidFill>
              </a:rPr>
              <a:t>• Autre théophanie : celle qui se produit au baptême (venue de l’Esprit, voix qui se fait entendre). Lien à souligner.</a:t>
            </a:r>
          </a:p>
          <a:p>
            <a:endParaRPr lang="fr-FR" dirty="0">
              <a:solidFill>
                <a:schemeClr val="tx2"/>
              </a:solidFill>
            </a:endParaRPr>
          </a:p>
          <a:p>
            <a:endParaRPr lang="fr-FR" dirty="0">
              <a:solidFill>
                <a:schemeClr val="tx2"/>
              </a:solidFill>
            </a:endParaRPr>
          </a:p>
          <a:p>
            <a:endParaRPr lang="fr-FR" dirty="0">
              <a:solidFill>
                <a:schemeClr val="tx2"/>
              </a:solidFill>
            </a:endParaRPr>
          </a:p>
          <a:p>
            <a:r>
              <a:rPr lang="fr-FR" sz="2400" dirty="0">
                <a:solidFill>
                  <a:schemeClr val="tx2"/>
                </a:solidFill>
              </a:rPr>
              <a:t>Présentation au Temple </a:t>
            </a:r>
            <a:r>
              <a:rPr lang="fr-FR" dirty="0">
                <a:solidFill>
                  <a:schemeClr val="tx2"/>
                </a:solidFill>
              </a:rPr>
              <a:t>(hors temps de Noël)</a:t>
            </a:r>
          </a:p>
          <a:p>
            <a:r>
              <a:rPr lang="fr-FR" dirty="0">
                <a:solidFill>
                  <a:schemeClr val="tx2"/>
                </a:solidFill>
              </a:rPr>
              <a:t>Le vieillard Syméon et Jésus viennent au-devant l’un de l’autre; </a:t>
            </a:r>
          </a:p>
          <a:p>
            <a:r>
              <a:rPr lang="fr-FR" dirty="0">
                <a:solidFill>
                  <a:schemeClr val="tx2"/>
                </a:solidFill>
              </a:rPr>
              <a:t>cette rencontre manifeste l’essence de la liturgie : la rencontre de Dieu et de son Peuple pour la célébration de l’Alliance. Nous ne pouvons rencontrer Dieu, s’il ne vient d’abord à nous et nous procure, dans l’Esprit, l’élan qui nous mène à lui.</a:t>
            </a:r>
          </a:p>
          <a:p>
            <a:r>
              <a:rPr lang="fr-FR" dirty="0">
                <a:solidFill>
                  <a:schemeClr val="tx2"/>
                </a:solidFill>
              </a:rPr>
              <a:t>Cantique de Siméon</a:t>
            </a:r>
          </a:p>
          <a:p>
            <a:r>
              <a:rPr lang="fr-FR" b="1" dirty="0">
                <a:solidFill>
                  <a:schemeClr val="tx2"/>
                </a:solidFill>
                <a:latin typeface="+mj-lt"/>
              </a:rPr>
              <a:t>« Maintenant, ô Maître souverain, (…) Car mes yeux ont vu le salut que tu préparais à la face des peuples : lumière qui se révèle aux nations et donne gloire à ton peuple Israël » </a:t>
            </a:r>
            <a:r>
              <a:rPr lang="fr-FR" dirty="0">
                <a:solidFill>
                  <a:schemeClr val="tx2"/>
                </a:solidFill>
              </a:rPr>
              <a:t>(</a:t>
            </a:r>
            <a:r>
              <a:rPr lang="fr-FR" dirty="0" err="1">
                <a:solidFill>
                  <a:schemeClr val="tx2"/>
                </a:solidFill>
              </a:rPr>
              <a:t>Lc</a:t>
            </a:r>
            <a:r>
              <a:rPr lang="fr-FR" dirty="0">
                <a:solidFill>
                  <a:schemeClr val="tx2"/>
                </a:solidFill>
              </a:rPr>
              <a:t> 2, 29-32).</a:t>
            </a:r>
          </a:p>
          <a:p>
            <a:endParaRPr lang="fr-FR" b="1" dirty="0">
              <a:solidFill>
                <a:schemeClr val="tx2"/>
              </a:solidFill>
              <a:latin typeface="+mj-lt"/>
            </a:endParaRPr>
          </a:p>
          <a:p>
            <a:endParaRPr lang="fr-FR" dirty="0">
              <a:solidFill>
                <a:schemeClr val="tx2"/>
              </a:solidFill>
            </a:endParaRPr>
          </a:p>
          <a:p>
            <a:endParaRPr lang="fr-FR" dirty="0">
              <a:solidFill>
                <a:schemeClr val="tx2"/>
              </a:solidFill>
            </a:endParaRPr>
          </a:p>
          <a:p>
            <a:endParaRPr lang="fr-FR" dirty="0">
              <a:solidFill>
                <a:schemeClr val="tx2"/>
              </a:solidFill>
            </a:endParaRPr>
          </a:p>
          <a:p>
            <a:endParaRPr lang="fr-FR" dirty="0">
              <a:solidFill>
                <a:schemeClr val="tx2"/>
              </a:solidFill>
            </a:endParaRPr>
          </a:p>
          <a:p>
            <a:endParaRPr lang="fr-FR" dirty="0">
              <a:solidFill>
                <a:schemeClr val="tx2"/>
              </a:solidFill>
            </a:endParaRPr>
          </a:p>
        </p:txBody>
      </p:sp>
    </p:spTree>
    <p:extLst>
      <p:ext uri="{BB962C8B-B14F-4D97-AF65-F5344CB8AC3E}">
        <p14:creationId xmlns:p14="http://schemas.microsoft.com/office/powerpoint/2010/main" val="2779338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2F4D6-0833-D0E3-69DA-8FBCE4D382C0}"/>
              </a:ext>
            </a:extLst>
          </p:cNvPr>
          <p:cNvSpPr>
            <a:spLocks noGrp="1"/>
          </p:cNvSpPr>
          <p:nvPr>
            <p:ph type="title"/>
          </p:nvPr>
        </p:nvSpPr>
        <p:spPr/>
        <p:txBody>
          <a:bodyPr/>
          <a:lstStyle/>
          <a:p>
            <a:r>
              <a:rPr lang="fr-FR" dirty="0"/>
              <a:t>Questions / réponses</a:t>
            </a:r>
          </a:p>
        </p:txBody>
      </p:sp>
      <p:sp>
        <p:nvSpPr>
          <p:cNvPr id="3" name="Espace réservé du contenu 2">
            <a:extLst>
              <a:ext uri="{FF2B5EF4-FFF2-40B4-BE49-F238E27FC236}">
                <a16:creationId xmlns:a16="http://schemas.microsoft.com/office/drawing/2014/main" id="{09749C83-8F39-C41B-F2B2-03BF303F31EC}"/>
              </a:ext>
            </a:extLst>
          </p:cNvPr>
          <p:cNvSpPr>
            <a:spLocks noGrp="1"/>
          </p:cNvSpPr>
          <p:nvPr>
            <p:ph idx="1"/>
          </p:nvPr>
        </p:nvSpPr>
        <p:spPr/>
        <p:txBody>
          <a:bodyPr>
            <a:normAutofit/>
          </a:bodyPr>
          <a:lstStyle/>
          <a:p>
            <a:r>
              <a:rPr lang="fr-FR" dirty="0"/>
              <a:t>Quelle place pour les chants traditionnels (dont « les anges » après l’Évangile)</a:t>
            </a:r>
          </a:p>
          <a:p>
            <a:pPr lvl="1"/>
            <a:r>
              <a:rPr lang="fr-FR" dirty="0"/>
              <a:t>Dommage de s’en passer : au moins un ou deux moments où tout le monde peut chanter</a:t>
            </a:r>
          </a:p>
          <a:p>
            <a:pPr lvl="1"/>
            <a:r>
              <a:rPr lang="fr-FR" dirty="0"/>
              <a:t>Soigner la polyphonie, les instruments pour exprimer la joie de Noël : aspect pastoral</a:t>
            </a:r>
          </a:p>
          <a:p>
            <a:pPr lvl="1"/>
            <a:r>
              <a:rPr lang="fr-FR" dirty="0"/>
              <a:t>Mais pas seulement des chants traditionnels : on peut faire profiter d’autres chants disant le mystère de Noël</a:t>
            </a:r>
          </a:p>
        </p:txBody>
      </p:sp>
    </p:spTree>
    <p:extLst>
      <p:ext uri="{BB962C8B-B14F-4D97-AF65-F5344CB8AC3E}">
        <p14:creationId xmlns:p14="http://schemas.microsoft.com/office/powerpoint/2010/main" val="24623563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jdacency">
  <a:themeElements>
    <a:clrScheme name="Ajd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jd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jd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Ajdacency.thmx</Template>
  <TotalTime>2736</TotalTime>
  <Words>1931</Words>
  <Application>Microsoft Office PowerPoint</Application>
  <PresentationFormat>Affichage à l'écran (4:3)</PresentationFormat>
  <Paragraphs>159</Paragraphs>
  <Slides>11</Slides>
  <Notes>11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11</vt:i4>
      </vt:variant>
    </vt:vector>
  </HeadingPairs>
  <TitlesOfParts>
    <vt:vector size="17" baseType="lpstr">
      <vt:lpstr>Arial</vt:lpstr>
      <vt:lpstr>Calibri</vt:lpstr>
      <vt:lpstr>Cambria</vt:lpstr>
      <vt:lpstr>Times</vt:lpstr>
      <vt:lpstr>Verdana</vt:lpstr>
      <vt:lpstr>Ajdacency</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Questions / réponses</vt:lpstr>
      <vt:lpstr>Questions / réponses</vt:lpstr>
      <vt:lpstr>Questions / réponses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ADF- BAYARD Musique</dc:title>
  <dc:creator>Utilisateur de Microsoft Office</dc:creator>
  <cp:lastModifiedBy>Luc VERNOTTE</cp:lastModifiedBy>
  <cp:revision>115</cp:revision>
  <cp:lastPrinted>2020-01-09T12:45:30Z</cp:lastPrinted>
  <dcterms:created xsi:type="dcterms:W3CDTF">2013-09-11T05:53:33Z</dcterms:created>
  <dcterms:modified xsi:type="dcterms:W3CDTF">2022-11-26T15:01:17Z</dcterms:modified>
</cp:coreProperties>
</file>