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80" r:id="rId4"/>
    <p:sldId id="416" r:id="rId5"/>
    <p:sldId id="300" r:id="rId6"/>
    <p:sldId id="297" r:id="rId7"/>
    <p:sldId id="303" r:id="rId8"/>
    <p:sldId id="308" r:id="rId9"/>
    <p:sldId id="306" r:id="rId10"/>
    <p:sldId id="383" r:id="rId11"/>
    <p:sldId id="414" r:id="rId12"/>
    <p:sldId id="307" r:id="rId13"/>
    <p:sldId id="309" r:id="rId14"/>
    <p:sldId id="312" r:id="rId15"/>
    <p:sldId id="296" r:id="rId16"/>
    <p:sldId id="304" r:id="rId17"/>
    <p:sldId id="310" r:id="rId18"/>
    <p:sldId id="311" r:id="rId19"/>
    <p:sldId id="313" r:id="rId20"/>
    <p:sldId id="305" r:id="rId21"/>
    <p:sldId id="302" r:id="rId22"/>
    <p:sldId id="314" r:id="rId23"/>
    <p:sldId id="415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76471" autoAdjust="0"/>
  </p:normalViewPr>
  <p:slideViewPr>
    <p:cSldViewPr snapToGrid="0">
      <p:cViewPr varScale="1">
        <p:scale>
          <a:sx n="70" d="100"/>
          <a:sy n="70" d="100"/>
        </p:scale>
        <p:origin x="8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0E10C-175E-4700-BB18-D1601214BDBE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47F75-A56B-426B-82C3-F770852E22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70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temple en mouvement, qui passe du temple à l’au-delà du jourdain, Mer morte par ce que quantité de sel mais aussi point le plus bas de la terre émergée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47F75-A56B-426B-82C3-F770852E225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217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Voici le prologue, le début de l’évangile selon St Jean, la lumière et la vie sont donc en relation.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47F75-A56B-426B-82C3-F770852E225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328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En reprenant la parole du prologue, il a une relation entre les deux derniers évangiles des scrutins  dans le rapport vie et lumière.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47F75-A56B-426B-82C3-F770852E225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674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Entre les deux évangiles des scrutins on a une relation entre la vie zoé et la vie psyché.</a:t>
            </a:r>
          </a:p>
          <a:p>
            <a:r>
              <a:rPr lang="fr-FR" b="1" dirty="0"/>
              <a:t>Le mystère pascal c’est-à-dire le passage par la mort et la résurrection, ce passage a une place centrale dans la vie chrétienne et dans le catéchuménat, </a:t>
            </a:r>
          </a:p>
          <a:p>
            <a:r>
              <a:rPr lang="fr-FR" b="1" dirty="0"/>
              <a:t>Distinguer vie psyché et vie zoé nous permet de comprendre comment le passage par la mort résurrection nous donne de participer à la vie divine.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47F75-A56B-426B-82C3-F770852E225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50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=&gt; Jésus n’uniformise pas, plus encore il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47F75-A56B-426B-82C3-F770852E225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740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Continuer à croire cela vaut pour les disciples CLIC ; pour Marthe CLIC : ne t’ai-je pas dit que si tu crois ; mais finalement CLIC  pour tout disciple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47F75-A56B-426B-82C3-F770852E2254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65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DE5BB0-6244-66D5-BA18-1A2FFAFB0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D1FC9C-2AD7-248F-663F-11C67B7D2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C32141-4BBF-5092-DC5F-59EFD9B0C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9E5DDB-9AA5-714B-0647-99243BC1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88056C-5415-9674-D7A0-5FAD2128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45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83061-56E8-94DC-4493-AFD7C7F48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02B209B-347C-3BC4-D6C7-476101E37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1CED53-1BAA-E0E3-EEB6-3F828FCE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819FCE-0227-A0D4-0839-20AF36819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4275FF-1EF8-920A-3E34-B29657F7A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998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BE4087E-FFB8-5D29-73A2-D303BE9213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F7E996-2F13-4EC8-B481-86FB35BA0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E78360-2CC7-FC12-0385-D53A07986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3B2541-A7BB-54D5-3B54-308C1B388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B8916B-2EEB-3939-211E-697AE8B3A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411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48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92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1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76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68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16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CBBCC0-2E3F-6DF4-B78F-E848AC84C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114E6-CF6C-5B0B-0D84-2D33E5605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3474E9-6D0F-41CF-67AA-5BF76E4A4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CF4FDE-8A48-6673-F34E-AEB54E053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571CE6-3E0D-671D-F3D6-1F99AAF4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7660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59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75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3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DA8C53-652C-0260-033B-2AE03AC2F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CD80F3-E6DA-1631-B024-F82049E62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B35B5B-A071-B999-093C-80211454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68BE51-9F4A-9EC7-7B71-07D233DF1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5805E2-069C-A183-13DC-D14A77810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83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9CBA3F-32A3-AC00-F775-2D32C11FB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B1FA05-6EE5-C61B-4738-2BDE1E701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E855972-EDDA-32BD-25F0-2D9AA488D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DA51BC-9AE2-0DDD-3745-CBB2D704C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7F500D-070C-6977-AEB7-4C4E7F28E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1DC7CC-5387-FC30-2A37-27BE66BEA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95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6E911A-AD6C-14A2-CBA5-BFFA25012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3DC4C8-2649-E87E-9FB1-54217F6C9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C70F9E-C6AC-8986-0914-831E0C72C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4A88149-015B-4BA7-57ED-BB7A76902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057D95F-99D4-625F-73F4-C1A4F8D072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D6A33E7-0E3D-CF06-6DE8-08E40353A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0B20DE-329C-9FBD-E211-F7EB7B8B9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E5AB99-C3B3-327C-8C77-B7107FA14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54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12424-D57E-033E-FEDD-79551A52C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CC09C0-F6EE-AC15-7370-A266677F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E2D17D-F2FA-18EE-5E43-568583612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2857EE2-874F-9103-D0BB-C3CB577C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22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54FFC8E-91B1-0C8F-2A13-2BB06E07A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DB659DD-D39B-DEDD-72E5-47B3EB4A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8B6036-9961-C230-C8C7-0032EB11D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06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30A58-B899-5116-6B58-62CF4D0A1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C38928-25EB-FA83-973F-949B4CE44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23194A-7F88-FC80-E5D5-DE9D33E7D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8325C0-A485-92A8-64ED-C55B4E94F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CADC6E-333F-1824-9BA5-A7D9A640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9962B1-BD24-46A2-EF56-221C866AF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60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0EB942-BEF8-0A3C-7570-3BD57229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EE88546-53E3-DA67-CF9A-08BE9E2D41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6469B4-4DD3-B4A6-6A16-905637E0F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14588C-19DD-C8E9-BE24-ADEF33FEC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D09DEE-C60A-5DA9-DB5C-670BF8340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E378EB-98F3-36B6-83A8-0FAAFC39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67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E19AC70-0949-509A-F01A-4F0E7D76E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E6C3FC-4324-25E6-D961-BD1BD5946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88B57A-E984-264F-A0D9-4D35240DA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B815E4-4AC8-4DF1-8CA9-7DC8F7A6DE8C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31C38-7F0F-272E-36E5-DAD7470664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3A5957-15BA-083C-9658-BBF3FA28F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7BF2FC-52A9-43CA-9A7D-AE9A418142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98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3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454" y="1360481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fr-FR" sz="4400" dirty="0">
                <a:solidFill>
                  <a:schemeClr val="bg1"/>
                </a:solidFill>
              </a:rPr>
              <a:t>Avec le récit de Lazare :</a:t>
            </a:r>
            <a:br>
              <a:rPr lang="fr-FR" sz="4400" dirty="0">
                <a:solidFill>
                  <a:schemeClr val="bg1"/>
                </a:solidFill>
              </a:rPr>
            </a:br>
            <a:endParaRPr lang="fr-FR" sz="4400" dirty="0">
              <a:solidFill>
                <a:schemeClr val="bg1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979" y="3840156"/>
            <a:ext cx="4918159" cy="1655762"/>
          </a:xfrm>
        </p:spPr>
        <p:txBody>
          <a:bodyPr>
            <a:noAutofit/>
          </a:bodyPr>
          <a:lstStyle/>
          <a:p>
            <a:pPr marL="342900" indent="-342900" algn="l">
              <a:buFontTx/>
              <a:buChar char="-"/>
            </a:pPr>
            <a:r>
              <a:rPr lang="fr-FR" sz="2600" b="1" dirty="0">
                <a:solidFill>
                  <a:schemeClr val="bg1"/>
                </a:solidFill>
              </a:rPr>
              <a:t>Initier à la vie en Christ</a:t>
            </a:r>
          </a:p>
          <a:p>
            <a:pPr marL="342900" indent="-342900" algn="l">
              <a:buFontTx/>
              <a:buChar char="-"/>
            </a:pPr>
            <a:r>
              <a:rPr lang="fr-FR" sz="2600" b="1" dirty="0">
                <a:solidFill>
                  <a:schemeClr val="bg1"/>
                </a:solidFill>
              </a:rPr>
              <a:t>Être Unifiés en Christ</a:t>
            </a:r>
          </a:p>
          <a:p>
            <a:pPr marL="342900" indent="-342900" algn="l">
              <a:buFontTx/>
              <a:buChar char="-"/>
            </a:pPr>
            <a:r>
              <a:rPr lang="fr-FR" sz="2600" b="1" dirty="0">
                <a:solidFill>
                  <a:schemeClr val="bg1"/>
                </a:solidFill>
              </a:rPr>
              <a:t>Persévérer à croire en Christ</a:t>
            </a:r>
          </a:p>
        </p:txBody>
      </p:sp>
      <p:pic>
        <p:nvPicPr>
          <p:cNvPr id="5" name="Image 4" descr="Une image contenant plein air, grotte, Ruines, bâtiment&#10;&#10;Description générée automatiquement">
            <a:extLst>
              <a:ext uri="{FF2B5EF4-FFF2-40B4-BE49-F238E27FC236}">
                <a16:creationId xmlns:a16="http://schemas.microsoft.com/office/drawing/2014/main" id="{1183484A-8CB7-3A12-2505-4B40CD79E25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6" r="3211" b="-2"/>
          <a:stretch>
            <a:fillRect/>
          </a:stretch>
        </p:blipFill>
        <p:spPr>
          <a:xfrm>
            <a:off x="5800734" y="1057275"/>
            <a:ext cx="5917401" cy="474345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5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dessin humoristique, émoticône, smiley, jaune&#10;&#10;Description générée automatiquement">
            <a:extLst>
              <a:ext uri="{FF2B5EF4-FFF2-40B4-BE49-F238E27FC236}">
                <a16:creationId xmlns:a16="http://schemas.microsoft.com/office/drawing/2014/main" id="{FF4A65DE-FD0B-4A2B-B3CD-CF9347B23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38931">
            <a:off x="59078" y="359028"/>
            <a:ext cx="2266950" cy="2019300"/>
          </a:xfrm>
          <a:prstGeom prst="rect">
            <a:avLst/>
          </a:prstGeom>
        </p:spPr>
      </p:pic>
      <p:sp>
        <p:nvSpPr>
          <p:cNvPr id="2" name="Parchemin : vertical 1">
            <a:extLst>
              <a:ext uri="{FF2B5EF4-FFF2-40B4-BE49-F238E27FC236}">
                <a16:creationId xmlns:a16="http://schemas.microsoft.com/office/drawing/2014/main" id="{FC13EE1D-39B2-C366-973A-D6487DC8F1F3}"/>
              </a:ext>
            </a:extLst>
          </p:cNvPr>
          <p:cNvSpPr/>
          <p:nvPr/>
        </p:nvSpPr>
        <p:spPr>
          <a:xfrm>
            <a:off x="1269423" y="405245"/>
            <a:ext cx="9653154" cy="6047509"/>
          </a:xfrm>
          <a:prstGeom prst="verticalScroll">
            <a:avLst>
              <a:gd name="adj" fmla="val 9440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 Extra Bold" panose="02060903040505020403" pitchFamily="18" charset="0"/>
                <a:ea typeface="Open Sans Bold"/>
                <a:cs typeface="Open Sans Bold"/>
                <a:sym typeface="Open Sans Bold"/>
              </a:rPr>
              <a:t>Fiche technique 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Bold"/>
              <a:ea typeface="Open Sans Bold"/>
              <a:cs typeface="Open Sans Bold"/>
              <a:sym typeface="Open Sans Bold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Le Nouveau Testament a été écrit en grec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L’évangile selon st Jean emploie spécifiquement deux termes grecs pour parler de la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 « vie »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Psyché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/>
                <a:ea typeface="+mn-ea"/>
                <a:cs typeface="+mn-cs"/>
              </a:rPr>
              <a:t>ψυχή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 et zoé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/>
                <a:ea typeface="+mn-ea"/>
                <a:cs typeface="+mn-cs"/>
              </a:rPr>
              <a:t>ζωή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mic Sans MS" panose="030F0702030302020204" pitchFamily="66" charset="0"/>
              <a:ea typeface="Open Sans Bold"/>
              <a:cs typeface="Open Sans Bold"/>
              <a:sym typeface="Open Sans Bold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Tous deux traduits en français par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«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 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vie »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Open Sans Bold"/>
              <a:cs typeface="Open Sans Bold"/>
              <a:sym typeface="Open Sans Bold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Psyché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 renvoie à la vie personnelle ou encore à l’âme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Zoé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 renvoie à la vie véritable, en plénitude, qui unit le Père et le Fils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Open Sans Bold"/>
              <a:cs typeface="Open Sans Bold"/>
              <a:sym typeface="Open Sans Bold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/>
                <a:ea typeface="+mn-ea"/>
                <a:cs typeface="+mn-cs"/>
              </a:rPr>
              <a:t>La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Zoé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/>
                <a:ea typeface="+mn-ea"/>
                <a:cs typeface="+mn-cs"/>
              </a:rPr>
              <a:t> éternelle n’abolit pas la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anose="030F0702030302020204" pitchFamily="66" charset="0"/>
                <a:ea typeface="Open Sans Bold"/>
                <a:cs typeface="Open Sans Bold"/>
                <a:sym typeface="Open Sans Bold"/>
              </a:rPr>
              <a:t>Psyché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/>
                <a:ea typeface="+mn-ea"/>
                <a:cs typeface="+mn-cs"/>
              </a:rPr>
              <a:t>, elle l’accomplit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Open Sans Bold"/>
              <a:cs typeface="Open Sans Bold"/>
              <a:sym typeface="Open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79376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bois, Beige, mur, tanner&#10;&#10;Description générée automatiquement">
            <a:extLst>
              <a:ext uri="{FF2B5EF4-FFF2-40B4-BE49-F238E27FC236}">
                <a16:creationId xmlns:a16="http://schemas.microsoft.com/office/drawing/2014/main" id="{13264602-446B-D588-6E7A-3425329CEEA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017" y="999846"/>
            <a:ext cx="9525965" cy="5858154"/>
          </a:xfrm>
          <a:prstGeom prst="rect">
            <a:avLst/>
          </a:prstGeo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73CECFEF-D403-D86B-AE7A-779702E5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117835"/>
            <a:ext cx="11772900" cy="911266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– L’aveugle et Lazare : deux signes mis en parallèle –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3F8D76-FF4E-9C46-B0EA-5AD65968392F}"/>
              </a:ext>
            </a:extLst>
          </p:cNvPr>
          <p:cNvSpPr txBox="1"/>
          <p:nvPr/>
        </p:nvSpPr>
        <p:spPr>
          <a:xfrm>
            <a:off x="1801587" y="2025908"/>
            <a:ext cx="2594918" cy="483209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L’AVEUGLE - LE BON BERGER</a:t>
            </a: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Le père m’aime en ce que je dépose ma vie-psyché pour la recevoir de  nouveau.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Tel est le commandement reçu de mon Père</a:t>
            </a:r>
          </a:p>
          <a:p>
            <a:pPr algn="ctr">
              <a:defRPr/>
            </a:pPr>
            <a:r>
              <a:rPr lang="fr-FR" sz="2200" dirty="0" err="1">
                <a:solidFill>
                  <a:prstClr val="black"/>
                </a:solidFill>
                <a:latin typeface="Calibri" panose="020F0502020204030204"/>
              </a:rPr>
              <a:t>Jn</a:t>
            </a: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 10,17-18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6137D5-A4A0-EA04-0562-B63653E4CAF7}"/>
              </a:ext>
            </a:extLst>
          </p:cNvPr>
          <p:cNvSpPr txBox="1"/>
          <p:nvPr/>
        </p:nvSpPr>
        <p:spPr>
          <a:xfrm>
            <a:off x="4765783" y="2025908"/>
            <a:ext cx="2594919" cy="280076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LA DEDICACE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« Je leur donne la vie éternelle, jamais elles ne périront. » </a:t>
            </a:r>
            <a:r>
              <a:rPr lang="fr-FR" sz="2200" dirty="0" err="1">
                <a:solidFill>
                  <a:prstClr val="black"/>
                </a:solidFill>
                <a:latin typeface="Calibri" panose="020F0502020204030204"/>
              </a:rPr>
              <a:t>Jn</a:t>
            </a: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 10,28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44BDD1-70FA-DC44-60BD-8A552A9B56F9}"/>
              </a:ext>
            </a:extLst>
          </p:cNvPr>
          <p:cNvSpPr txBox="1"/>
          <p:nvPr/>
        </p:nvSpPr>
        <p:spPr>
          <a:xfrm>
            <a:off x="7736785" y="2025908"/>
            <a:ext cx="2628487" cy="347787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LAZARE - LE CHEF DES PRÊTRES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« Moi je suis la résurrection et la vie-zoé » </a:t>
            </a:r>
            <a:r>
              <a:rPr lang="fr-FR" sz="2200" dirty="0" err="1">
                <a:solidFill>
                  <a:prstClr val="black"/>
                </a:solidFill>
                <a:latin typeface="Calibri" panose="020F0502020204030204"/>
              </a:rPr>
              <a:t>Jn</a:t>
            </a: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 11,25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ECAF12E2-A84D-30AE-2A5C-9F4A26C51DC0}"/>
              </a:ext>
            </a:extLst>
          </p:cNvPr>
          <p:cNvCxnSpPr>
            <a:cxnSpLocks/>
          </p:cNvCxnSpPr>
          <p:nvPr/>
        </p:nvCxnSpPr>
        <p:spPr>
          <a:xfrm>
            <a:off x="4544568" y="2350008"/>
            <a:ext cx="73152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70FF16A-45C7-593F-1E8D-38DBF167845D}"/>
              </a:ext>
            </a:extLst>
          </p:cNvPr>
          <p:cNvCxnSpPr>
            <a:cxnSpLocks/>
          </p:cNvCxnSpPr>
          <p:nvPr/>
        </p:nvCxnSpPr>
        <p:spPr>
          <a:xfrm flipH="1">
            <a:off x="7589534" y="2350008"/>
            <a:ext cx="27417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7508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uiExpand="1" build="p"/>
      <p:bldP spid="10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25"/>
            <a:ext cx="9144000" cy="1260267"/>
          </a:xfrm>
        </p:spPr>
        <p:txBody>
          <a:bodyPr>
            <a:normAutofit fontScale="90000"/>
          </a:bodyPr>
          <a:lstStyle/>
          <a:p>
            <a:r>
              <a:rPr lang="fr-FR" sz="4400" b="1" dirty="0"/>
              <a:t>Initier à la vie en Christ :</a:t>
            </a:r>
            <a:br>
              <a:rPr lang="fr-FR" sz="4400" b="1" dirty="0"/>
            </a:br>
            <a:r>
              <a:rPr lang="fr-FR" sz="4400" b="1" dirty="0"/>
              <a:t>déposer pour recevoir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3233" y="3098827"/>
            <a:ext cx="10305534" cy="234185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/>
              <a:t>Déposer ses habitudes … sa routine.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/>
              <a:t>Enlever la pierre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/>
              <a:t>St Jean indique deux replis qui empêchent de croire : </a:t>
            </a:r>
          </a:p>
          <a:p>
            <a:pPr marL="2628900" lvl="5" indent="-342900" algn="l">
              <a:buFontTx/>
              <a:buChar char="-"/>
            </a:pPr>
            <a:r>
              <a:rPr lang="fr-FR" sz="2400" b="1" dirty="0"/>
              <a:t>chercher sa propre gloire = le repli sur soi</a:t>
            </a:r>
          </a:p>
          <a:p>
            <a:pPr marL="2628900" lvl="5" indent="-342900" algn="l">
              <a:buFontTx/>
              <a:buChar char="-"/>
            </a:pPr>
            <a:r>
              <a:rPr lang="fr-FR" sz="2400" b="1" dirty="0"/>
              <a:t>chercher la gloire les uns des autres = l’entre-soi</a:t>
            </a:r>
          </a:p>
          <a:p>
            <a:pPr algn="l"/>
            <a:endParaRPr lang="fr-FR" sz="4400" dirty="0"/>
          </a:p>
          <a:p>
            <a:pPr marL="342900" indent="-342900" algn="l">
              <a:buFont typeface="Symbol" panose="05050102010706020507" pitchFamily="18" charset="2"/>
              <a:buChar char="Þ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0403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4DEE1C-7FD6-4FA0-A96A-BDF952F1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2475" y="5083905"/>
            <a:ext cx="9144000" cy="1193138"/>
          </a:xfrm>
        </p:spPr>
        <p:txBody>
          <a:bodyPr>
            <a:normAutofit/>
          </a:bodyPr>
          <a:lstStyle/>
          <a:p>
            <a:r>
              <a:rPr lang="fr-FR" sz="4400" dirty="0"/>
              <a:t>Unifiés en Christ uni au Père</a:t>
            </a:r>
          </a:p>
        </p:txBody>
      </p:sp>
      <p:pic>
        <p:nvPicPr>
          <p:cNvPr id="3" name="Image 2" descr="Une image contenant peinture, art, Objet de collection, Prophète&#10;&#10;Description générée automatiquement">
            <a:extLst>
              <a:ext uri="{FF2B5EF4-FFF2-40B4-BE49-F238E27FC236}">
                <a16:creationId xmlns:a16="http://schemas.microsoft.com/office/drawing/2014/main" id="{69EB7A08-7928-0500-0DAB-59D0D2779A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56" t="6561" r="1957" b="12795"/>
          <a:stretch/>
        </p:blipFill>
        <p:spPr>
          <a:xfrm>
            <a:off x="3505351" y="161377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21723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bois, Beige, mur, tanner&#10;&#10;Description générée automatiquement">
            <a:extLst>
              <a:ext uri="{FF2B5EF4-FFF2-40B4-BE49-F238E27FC236}">
                <a16:creationId xmlns:a16="http://schemas.microsoft.com/office/drawing/2014/main" id="{13264602-446B-D588-6E7A-3425329CEEA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017" y="999846"/>
            <a:ext cx="9525965" cy="5858154"/>
          </a:xfrm>
          <a:prstGeom prst="rect">
            <a:avLst/>
          </a:prstGeo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73CECFEF-D403-D86B-AE7A-779702E5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117835"/>
            <a:ext cx="11772900" cy="911266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/>
              <a:t>Unifiés</a:t>
            </a:r>
            <a:r>
              <a:rPr lang="fr-FR" sz="2800" dirty="0"/>
              <a:t> </a:t>
            </a:r>
            <a:r>
              <a:rPr lang="fr-FR" sz="2800" b="1" dirty="0"/>
              <a:t>en Christ qui ne fait qu’un avec le Père</a:t>
            </a:r>
            <a:endParaRPr lang="fr-FR" sz="2800" b="1" dirty="0">
              <a:latin typeface="Georgia" panose="02040502050405020303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3F8D76-FF4E-9C46-B0EA-5AD65968392F}"/>
              </a:ext>
            </a:extLst>
          </p:cNvPr>
          <p:cNvSpPr txBox="1"/>
          <p:nvPr/>
        </p:nvSpPr>
        <p:spPr>
          <a:xfrm>
            <a:off x="2082430" y="2207282"/>
            <a:ext cx="2195821" cy="280076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L’AVEUGLE - LE BON BERGER</a:t>
            </a: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« il y aura un seul berger un seul troupeau »</a:t>
            </a: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(10,16)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6137D5-A4A0-EA04-0562-B63653E4CAF7}"/>
              </a:ext>
            </a:extLst>
          </p:cNvPr>
          <p:cNvSpPr txBox="1"/>
          <p:nvPr/>
        </p:nvSpPr>
        <p:spPr>
          <a:xfrm>
            <a:off x="4798539" y="2207282"/>
            <a:ext cx="2594919" cy="246221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LA DEDICACE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« Le Père et moi </a:t>
            </a: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nous sommes un »</a:t>
            </a:r>
          </a:p>
          <a:p>
            <a:pPr lvl="0" algn="ctr">
              <a:defRPr/>
            </a:pP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(10,30)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44BDD1-70FA-DC44-60BD-8A552A9B56F9}"/>
              </a:ext>
            </a:extLst>
          </p:cNvPr>
          <p:cNvSpPr txBox="1"/>
          <p:nvPr/>
        </p:nvSpPr>
        <p:spPr>
          <a:xfrm>
            <a:off x="7871910" y="2207282"/>
            <a:ext cx="2347128" cy="347787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LAZARE - LE CHEF DES PRÊTRES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« Qu’un seul homme meure, pour rassembler dans l’unité les enfants de Dieu »</a:t>
            </a:r>
          </a:p>
          <a:p>
            <a:pPr algn="ctr">
              <a:defRPr/>
            </a:pP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         (11,50-52)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A4111FF9-591E-CCB5-E8C8-ABAB966AD446}"/>
              </a:ext>
            </a:extLst>
          </p:cNvPr>
          <p:cNvCxnSpPr>
            <a:cxnSpLocks/>
          </p:cNvCxnSpPr>
          <p:nvPr/>
        </p:nvCxnSpPr>
        <p:spPr>
          <a:xfrm>
            <a:off x="4544568" y="2350008"/>
            <a:ext cx="73152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832894B4-E91F-0D2F-66A1-2054781611ED}"/>
              </a:ext>
            </a:extLst>
          </p:cNvPr>
          <p:cNvCxnSpPr>
            <a:cxnSpLocks/>
          </p:cNvCxnSpPr>
          <p:nvPr/>
        </p:nvCxnSpPr>
        <p:spPr>
          <a:xfrm flipH="1">
            <a:off x="7589534" y="2350008"/>
            <a:ext cx="27417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4002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uiExpand="1" build="p"/>
      <p:bldP spid="10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952" y="1122363"/>
            <a:ext cx="10497312" cy="928859"/>
          </a:xfrm>
        </p:spPr>
        <p:txBody>
          <a:bodyPr>
            <a:noAutofit/>
          </a:bodyPr>
          <a:lstStyle/>
          <a:p>
            <a:r>
              <a:rPr lang="fr-FR" sz="4000" b="1" dirty="0"/>
              <a:t>Unifiés</a:t>
            </a:r>
            <a:r>
              <a:rPr lang="fr-FR" sz="4000" dirty="0"/>
              <a:t> </a:t>
            </a:r>
            <a:r>
              <a:rPr lang="fr-FR" sz="4000" b="1" dirty="0"/>
              <a:t>en Christ qui ne fait qu’un avec le Père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827" y="2631989"/>
            <a:ext cx="9798908" cy="2625811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2800" dirty="0"/>
              <a:t>Les pharisiens semblent veiller sur la nation mais </a:t>
            </a:r>
            <a:r>
              <a:rPr lang="fr-FR" sz="2800" b="1" dirty="0"/>
              <a:t>par peur </a:t>
            </a:r>
            <a:r>
              <a:rPr lang="fr-FR" sz="2800" dirty="0"/>
              <a:t>des Romains (11,48) et </a:t>
            </a:r>
            <a:r>
              <a:rPr lang="fr-FR" sz="2800" b="1" dirty="0"/>
              <a:t>en menaçant d’excommunier </a:t>
            </a:r>
            <a:r>
              <a:rPr lang="fr-FR" sz="2800" dirty="0"/>
              <a:t>ceux qui confessent que Jésus est le Christ (9,22).</a:t>
            </a:r>
          </a:p>
          <a:p>
            <a:pPr algn="l"/>
            <a:r>
              <a:rPr lang="fr-FR" sz="2800" b="1" dirty="0"/>
              <a:t>Jésus fait l’unité dans la diversité</a:t>
            </a:r>
            <a:r>
              <a:rPr lang="fr-FR" sz="2800" dirty="0"/>
              <a:t> : chaque brebis est appelée par son nom (10,3) pour former en lui l’unique troupeau. A noter : les brebis entrent et sortent par la porte, la bergerie du Christ n’est pas un vase-clos (</a:t>
            </a:r>
            <a:r>
              <a:rPr lang="fr-FR" sz="2800" dirty="0" err="1"/>
              <a:t>Jn</a:t>
            </a:r>
            <a:r>
              <a:rPr lang="fr-FR" sz="2800" dirty="0"/>
              <a:t> 10,10).</a:t>
            </a:r>
          </a:p>
        </p:txBody>
      </p:sp>
    </p:spTree>
    <p:extLst>
      <p:ext uri="{BB962C8B-B14F-4D97-AF65-F5344CB8AC3E}">
        <p14:creationId xmlns:p14="http://schemas.microsoft.com/office/powerpoint/2010/main" val="2848428071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bois, Beige, mur, tanner&#10;&#10;Description générée automatiquement">
            <a:extLst>
              <a:ext uri="{FF2B5EF4-FFF2-40B4-BE49-F238E27FC236}">
                <a16:creationId xmlns:a16="http://schemas.microsoft.com/office/drawing/2014/main" id="{13264602-446B-D588-6E7A-3425329CEEA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017" y="999846"/>
            <a:ext cx="9525965" cy="5858154"/>
          </a:xfrm>
          <a:prstGeom prst="rect">
            <a:avLst/>
          </a:prstGeo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73CECFEF-D403-D86B-AE7A-779702E5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117835"/>
            <a:ext cx="11772900" cy="911266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/>
              <a:t>Jésus sort des mains de ses adversaires</a:t>
            </a:r>
            <a:br>
              <a:rPr lang="fr-FR" sz="2800" b="1" dirty="0"/>
            </a:br>
            <a:r>
              <a:rPr lang="fr-FR" sz="2800" b="1" dirty="0"/>
              <a:t>et il fait sortir de toute emprise et invite à faire de même</a:t>
            </a:r>
            <a:endParaRPr lang="fr-FR" sz="2800" b="1" dirty="0">
              <a:latin typeface="Georgia" panose="02040502050405020303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3F8D76-FF4E-9C46-B0EA-5AD65968392F}"/>
              </a:ext>
            </a:extLst>
          </p:cNvPr>
          <p:cNvSpPr txBox="1"/>
          <p:nvPr/>
        </p:nvSpPr>
        <p:spPr>
          <a:xfrm>
            <a:off x="2082430" y="2207282"/>
            <a:ext cx="2195821" cy="280076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L’AVEUGLE - LE BON BERGER</a:t>
            </a: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Jésus trouve l’aveugle guéri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noProof="0" dirty="0">
                <a:solidFill>
                  <a:prstClr val="black"/>
                </a:solidFill>
                <a:latin typeface="Calibri" panose="020F0502020204030204"/>
              </a:rPr>
              <a:t>Qui s’est fait excommunier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6137D5-A4A0-EA04-0562-B63653E4CAF7}"/>
              </a:ext>
            </a:extLst>
          </p:cNvPr>
          <p:cNvSpPr txBox="1"/>
          <p:nvPr/>
        </p:nvSpPr>
        <p:spPr>
          <a:xfrm>
            <a:off x="4798539" y="2207282"/>
            <a:ext cx="2594919" cy="313932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LA DEDICACE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Jésus marche </a:t>
            </a: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dans le temple. Jésus est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encerclé </a:t>
            </a: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par ses adversaires.</a:t>
            </a:r>
          </a:p>
          <a:p>
            <a:pPr lvl="0" algn="ctr">
              <a:defRPr/>
            </a:pP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Jésus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sort de leurs mains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44BDD1-70FA-DC44-60BD-8A552A9B56F9}"/>
              </a:ext>
            </a:extLst>
          </p:cNvPr>
          <p:cNvSpPr txBox="1"/>
          <p:nvPr/>
        </p:nvSpPr>
        <p:spPr>
          <a:xfrm>
            <a:off x="7871910" y="2207282"/>
            <a:ext cx="2347128" cy="347787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LAZARE - LE CHEF DES PRÊTRES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Jésus trouve Lazare au tombeau et le fait sortir …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« Déliez-le et laisser-le aller »</a:t>
            </a: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A4111FF9-591E-CCB5-E8C8-ABAB966AD446}"/>
              </a:ext>
            </a:extLst>
          </p:cNvPr>
          <p:cNvCxnSpPr>
            <a:cxnSpLocks/>
          </p:cNvCxnSpPr>
          <p:nvPr/>
        </p:nvCxnSpPr>
        <p:spPr>
          <a:xfrm>
            <a:off x="4544568" y="2350008"/>
            <a:ext cx="73152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832894B4-E91F-0D2F-66A1-2054781611ED}"/>
              </a:ext>
            </a:extLst>
          </p:cNvPr>
          <p:cNvCxnSpPr>
            <a:cxnSpLocks/>
          </p:cNvCxnSpPr>
          <p:nvPr/>
        </p:nvCxnSpPr>
        <p:spPr>
          <a:xfrm flipH="1">
            <a:off x="7589534" y="2350008"/>
            <a:ext cx="27417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427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uiExpand="1" build="p"/>
      <p:bldP spid="10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bois, Beige, mur, tanner&#10;&#10;Description générée automatiquement">
            <a:extLst>
              <a:ext uri="{FF2B5EF4-FFF2-40B4-BE49-F238E27FC236}">
                <a16:creationId xmlns:a16="http://schemas.microsoft.com/office/drawing/2014/main" id="{13264602-446B-D588-6E7A-3425329CEEA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017" y="999846"/>
            <a:ext cx="9525965" cy="5858154"/>
          </a:xfrm>
          <a:prstGeom prst="rect">
            <a:avLst/>
          </a:prstGeo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73CECFEF-D403-D86B-AE7A-779702E5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117835"/>
            <a:ext cx="11772900" cy="911266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/>
              <a:t>Jésus sort des mains de ses adversaires</a:t>
            </a:r>
            <a:br>
              <a:rPr lang="fr-FR" sz="2800" b="1" dirty="0"/>
            </a:br>
            <a:r>
              <a:rPr lang="fr-FR" sz="2800" b="1" dirty="0"/>
              <a:t>et il fait sortir de toute emprise</a:t>
            </a:r>
            <a:endParaRPr lang="fr-FR" sz="2800" b="1" dirty="0">
              <a:latin typeface="Georgia" panose="02040502050405020303" pitchFamily="18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3F8D76-FF4E-9C46-B0EA-5AD65968392F}"/>
              </a:ext>
            </a:extLst>
          </p:cNvPr>
          <p:cNvSpPr txBox="1"/>
          <p:nvPr/>
        </p:nvSpPr>
        <p:spPr>
          <a:xfrm>
            <a:off x="2082430" y="2207282"/>
            <a:ext cx="2195821" cy="280076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L’AVEUGLE - LE BON BERGER</a:t>
            </a: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Jésus trouve l’aveugle guéri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noProof="0" dirty="0">
                <a:solidFill>
                  <a:prstClr val="black"/>
                </a:solidFill>
                <a:latin typeface="Calibri" panose="020F0502020204030204"/>
              </a:rPr>
              <a:t>Qui s’est fait excommunier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6137D5-A4A0-EA04-0562-B63653E4CAF7}"/>
              </a:ext>
            </a:extLst>
          </p:cNvPr>
          <p:cNvSpPr txBox="1"/>
          <p:nvPr/>
        </p:nvSpPr>
        <p:spPr>
          <a:xfrm>
            <a:off x="4798539" y="2207282"/>
            <a:ext cx="2594919" cy="313932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LA DEDICACE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Jésus marche </a:t>
            </a: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dans le temple. Jésus est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encerclé </a:t>
            </a: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par ses adversaires.</a:t>
            </a:r>
          </a:p>
          <a:p>
            <a:pPr lvl="0" algn="ctr">
              <a:defRPr/>
            </a:pPr>
            <a:r>
              <a:rPr lang="fr-FR" sz="2200" dirty="0">
                <a:solidFill>
                  <a:prstClr val="black"/>
                </a:solidFill>
                <a:latin typeface="Calibri" panose="020F0502020204030204"/>
              </a:rPr>
              <a:t>Jésus 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sort de leurs mains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44BDD1-70FA-DC44-60BD-8A552A9B56F9}"/>
              </a:ext>
            </a:extLst>
          </p:cNvPr>
          <p:cNvSpPr txBox="1"/>
          <p:nvPr/>
        </p:nvSpPr>
        <p:spPr>
          <a:xfrm>
            <a:off x="7871910" y="2207282"/>
            <a:ext cx="2347128" cy="280076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LAZARE - LE CHEF DES PRÊTRES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Jésus trouve Lazare au tombeau et le fait sortir</a:t>
            </a: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A4111FF9-591E-CCB5-E8C8-ABAB966AD446}"/>
              </a:ext>
            </a:extLst>
          </p:cNvPr>
          <p:cNvCxnSpPr>
            <a:cxnSpLocks/>
          </p:cNvCxnSpPr>
          <p:nvPr/>
        </p:nvCxnSpPr>
        <p:spPr>
          <a:xfrm>
            <a:off x="4544568" y="2350008"/>
            <a:ext cx="73152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832894B4-E91F-0D2F-66A1-2054781611ED}"/>
              </a:ext>
            </a:extLst>
          </p:cNvPr>
          <p:cNvCxnSpPr>
            <a:cxnSpLocks/>
          </p:cNvCxnSpPr>
          <p:nvPr/>
        </p:nvCxnSpPr>
        <p:spPr>
          <a:xfrm flipH="1">
            <a:off x="7589534" y="2350008"/>
            <a:ext cx="27417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39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uiExpand="1" build="p"/>
      <p:bldP spid="10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4DEE1C-7FD6-4FA0-A96A-BDF952F1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0227"/>
            <a:ext cx="9144000" cy="1193138"/>
          </a:xfrm>
        </p:spPr>
        <p:txBody>
          <a:bodyPr>
            <a:normAutofit/>
          </a:bodyPr>
          <a:lstStyle/>
          <a:p>
            <a:r>
              <a:rPr lang="fr-FR" sz="4400" dirty="0"/>
              <a:t>Continuer à croire en Christ</a:t>
            </a:r>
          </a:p>
        </p:txBody>
      </p:sp>
      <p:pic>
        <p:nvPicPr>
          <p:cNvPr id="5" name="Image 4" descr="Une image contenant plein air, grotte, Ruines, bâtiment&#10;&#10;Description générée automatiquement">
            <a:extLst>
              <a:ext uri="{FF2B5EF4-FFF2-40B4-BE49-F238E27FC236}">
                <a16:creationId xmlns:a16="http://schemas.microsoft.com/office/drawing/2014/main" id="{01F8A139-362C-E009-3956-C976B36ADA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37" r="1" b="9237"/>
          <a:stretch>
            <a:fillRect/>
          </a:stretch>
        </p:blipFill>
        <p:spPr>
          <a:xfrm>
            <a:off x="1690046" y="386205"/>
            <a:ext cx="890344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9602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8859"/>
          </a:xfrm>
        </p:spPr>
        <p:txBody>
          <a:bodyPr/>
          <a:lstStyle/>
          <a:p>
            <a:r>
              <a:rPr lang="fr-FR" dirty="0"/>
              <a:t>Continuer à croire en Christ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3486" y="2656702"/>
            <a:ext cx="10565027" cy="2625811"/>
          </a:xfrm>
        </p:spPr>
        <p:txBody>
          <a:bodyPr>
            <a:normAutofit fontScale="92500" lnSpcReduction="2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b="1" dirty="0"/>
              <a:t>Pour les disciples : suivre Jésus qui retourne en Judée malgré les menaces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b="1" dirty="0"/>
              <a:t>Pour Marthe : continuer à croire malgré la mort de son frère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b="1" dirty="0"/>
              <a:t>Entre </a:t>
            </a:r>
            <a:r>
              <a:rPr lang="fr-FR" sz="3600" b="1" dirty="0" err="1"/>
              <a:t>Jn</a:t>
            </a:r>
            <a:r>
              <a:rPr lang="fr-FR" sz="3600" b="1" dirty="0"/>
              <a:t> 9 et 11 et les deux parties de l’évangile : commencer et continuer à croire</a:t>
            </a:r>
          </a:p>
        </p:txBody>
      </p:sp>
    </p:spTree>
    <p:extLst>
      <p:ext uri="{BB962C8B-B14F-4D97-AF65-F5344CB8AC3E}">
        <p14:creationId xmlns:p14="http://schemas.microsoft.com/office/powerpoint/2010/main" val="234979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B2C848-1857-D110-B186-8DAAFD9DDF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36" b="7736"/>
          <a:stretch/>
        </p:blipFill>
        <p:spPr>
          <a:xfrm>
            <a:off x="-133216" y="33536"/>
            <a:ext cx="12192000" cy="6857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2A4CC49-C79B-CB50-0F28-72F4BFAEC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6047" y="33536"/>
            <a:ext cx="8879905" cy="1024555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Les</a:t>
            </a:r>
            <a:r>
              <a:rPr lang="fr-FR" sz="3600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deux parties de l’évangile selon Saint Jean (Quatrième évangile)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F10883A-77C4-4933-AF85-CB5B3794B256}"/>
              </a:ext>
            </a:extLst>
          </p:cNvPr>
          <p:cNvSpPr/>
          <p:nvPr/>
        </p:nvSpPr>
        <p:spPr>
          <a:xfrm>
            <a:off x="772984" y="1271015"/>
            <a:ext cx="2888334" cy="3646973"/>
          </a:xfrm>
          <a:prstGeom prst="roundRect">
            <a:avLst/>
          </a:prstGeom>
          <a:solidFill>
            <a:schemeClr val="lt1">
              <a:alpha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>
              <a:defRPr/>
            </a:pP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Partie 1</a:t>
            </a:r>
          </a:p>
          <a:p>
            <a:pPr algn="ctr">
              <a:defRPr/>
            </a:pP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Chapitres 1 à 10</a:t>
            </a:r>
          </a:p>
          <a:p>
            <a:pPr algn="ctr">
              <a:defRPr/>
            </a:pPr>
            <a:endParaRPr lang="fr-FR" sz="2000" b="1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Jésus vient dans le monde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000" b="1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La question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 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Devant ses œuvres et ses paroles : croire ou pas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 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baseline="0" dirty="0">
                <a:solidFill>
                  <a:prstClr val="black"/>
                </a:solidFill>
                <a:latin typeface="Georgia" panose="02040502050405020303" pitchFamily="18" charset="0"/>
              </a:rPr>
              <a:t>Venir à lui ?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6751B506-DF4B-4635-AD8F-6A590FA24766}"/>
              </a:ext>
            </a:extLst>
          </p:cNvPr>
          <p:cNvSpPr/>
          <p:nvPr/>
        </p:nvSpPr>
        <p:spPr>
          <a:xfrm>
            <a:off x="8306970" y="1271016"/>
            <a:ext cx="2888334" cy="3646971"/>
          </a:xfrm>
          <a:prstGeom prst="roundRect">
            <a:avLst/>
          </a:prstGeom>
          <a:solidFill>
            <a:schemeClr val="lt1">
              <a:alpha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>
              <a:defRPr/>
            </a:pP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Partie 2</a:t>
            </a:r>
          </a:p>
          <a:p>
            <a:pPr algn="ctr">
              <a:defRPr/>
            </a:pP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Chapitres 11 à 21</a:t>
            </a:r>
          </a:p>
          <a:p>
            <a:pPr algn="ctr">
              <a:defRPr/>
            </a:pPr>
            <a:endParaRPr lang="fr-FR" sz="2000" b="1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Jésus quitte le monde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000" b="1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La question 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Face à l’épreuve : c</a:t>
            </a:r>
            <a:r>
              <a:rPr lang="fr-FR" sz="2000" b="1" baseline="0" dirty="0">
                <a:solidFill>
                  <a:prstClr val="black"/>
                </a:solidFill>
                <a:latin typeface="Georgia" panose="02040502050405020303" pitchFamily="18" charset="0"/>
              </a:rPr>
              <a:t>ontinuer à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baseline="0" dirty="0">
                <a:solidFill>
                  <a:prstClr val="black"/>
                </a:solidFill>
                <a:latin typeface="Georgia" panose="02040502050405020303" pitchFamily="18" charset="0"/>
              </a:rPr>
              <a:t>croire </a:t>
            </a: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ou pas 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Demeurer en lui ?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49434F36-0362-46FD-EC25-627FCBAF103C}"/>
              </a:ext>
            </a:extLst>
          </p:cNvPr>
          <p:cNvSpPr/>
          <p:nvPr/>
        </p:nvSpPr>
        <p:spPr>
          <a:xfrm>
            <a:off x="3661318" y="1271016"/>
            <a:ext cx="4645652" cy="3529584"/>
          </a:xfrm>
          <a:prstGeom prst="roundRect">
            <a:avLst/>
          </a:prstGeom>
          <a:solidFill>
            <a:schemeClr val="lt1">
              <a:alpha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La </a:t>
            </a: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Dédicace =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Consécration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 du temple </a:t>
            </a:r>
            <a:r>
              <a:rPr lang="fr-FR" sz="2000" dirty="0">
                <a:solidFill>
                  <a:prstClr val="black"/>
                </a:solidFill>
                <a:latin typeface="Georgia" panose="02040502050405020303" pitchFamily="18" charset="0"/>
              </a:rPr>
              <a:t>(</a:t>
            </a:r>
            <a:r>
              <a:rPr lang="fr-FR" sz="2000" dirty="0" err="1">
                <a:solidFill>
                  <a:prstClr val="black"/>
                </a:solidFill>
                <a:latin typeface="Georgia" panose="02040502050405020303" pitchFamily="18" charset="0"/>
              </a:rPr>
              <a:t>Jn</a:t>
            </a:r>
            <a:r>
              <a:rPr lang="fr-FR" sz="2000" dirty="0">
                <a:solidFill>
                  <a:prstClr val="black"/>
                </a:solidFill>
                <a:latin typeface="Georgia" panose="02040502050405020303" pitchFamily="18" charset="0"/>
              </a:rPr>
              <a:t> 10,22-42)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 </a:t>
            </a:r>
          </a:p>
          <a:p>
            <a:pPr lvl="0" algn="ctr">
              <a:defRPr/>
            </a:pPr>
            <a:r>
              <a:rPr lang="fr-FR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Tout en demeurant uni au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Père</a:t>
            </a:r>
          </a:p>
          <a:p>
            <a:pPr lvl="0" algn="ctr"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il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est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 le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 nouveau temple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 - présence de Dieu </a:t>
            </a:r>
          </a:p>
          <a:p>
            <a:pPr lvl="0" algn="ctr">
              <a:defRPr/>
            </a:pP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</a:rPr>
              <a:t>parmi les hommes</a:t>
            </a:r>
          </a:p>
        </p:txBody>
      </p:sp>
    </p:spTree>
    <p:extLst>
      <p:ext uri="{BB962C8B-B14F-4D97-AF65-F5344CB8AC3E}">
        <p14:creationId xmlns:p14="http://schemas.microsoft.com/office/powerpoint/2010/main" val="2776883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bois, Beige, mur, tanner&#10;&#10;Description générée automatiquement">
            <a:extLst>
              <a:ext uri="{FF2B5EF4-FFF2-40B4-BE49-F238E27FC236}">
                <a16:creationId xmlns:a16="http://schemas.microsoft.com/office/drawing/2014/main" id="{13264602-446B-D588-6E7A-3425329CEEA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017" y="999846"/>
            <a:ext cx="9525965" cy="5858154"/>
          </a:xfrm>
          <a:prstGeom prst="rect">
            <a:avLst/>
          </a:prstGeo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73CECFEF-D403-D86B-AE7A-779702E5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117835"/>
            <a:ext cx="11772900" cy="911266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– L’aveugle et Lazare : deux signes mis en parallèle –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3F8D76-FF4E-9C46-B0EA-5AD65968392F}"/>
              </a:ext>
            </a:extLst>
          </p:cNvPr>
          <p:cNvSpPr txBox="1"/>
          <p:nvPr/>
        </p:nvSpPr>
        <p:spPr>
          <a:xfrm>
            <a:off x="2065674" y="1721145"/>
            <a:ext cx="2195821" cy="381642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 err="1">
                <a:solidFill>
                  <a:prstClr val="black"/>
                </a:solidFill>
                <a:latin typeface="Calibri" panose="020F0502020204030204"/>
              </a:rPr>
              <a:t>Jn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 9-10,21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L’AVEUGLE - LE BON BERGER</a:t>
            </a: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« CROIS-TU ? 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Un nouveau venu dans le croire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6137D5-A4A0-EA04-0562-B63653E4CAF7}"/>
              </a:ext>
            </a:extLst>
          </p:cNvPr>
          <p:cNvSpPr txBox="1"/>
          <p:nvPr/>
        </p:nvSpPr>
        <p:spPr>
          <a:xfrm>
            <a:off x="4834004" y="1721145"/>
            <a:ext cx="2594919" cy="381642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Jn</a:t>
            </a: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10,22-42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LA DEDICACE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Je vous l’ai dit mais vous ne croyez pas …</a:t>
            </a: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Si vous ne me croyez pas, croyez au moins les œuvres</a:t>
            </a:r>
          </a:p>
          <a:p>
            <a:pPr lvl="0" algn="ctr"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…</a:t>
            </a:r>
          </a:p>
          <a:p>
            <a:pPr lvl="0" algn="ctr">
              <a:defRPr/>
            </a:pPr>
            <a:r>
              <a:rPr lang="fr-FR" sz="2200" b="1" noProof="0" dirty="0">
                <a:solidFill>
                  <a:prstClr val="black"/>
                </a:solidFill>
                <a:latin typeface="Calibri" panose="020F0502020204030204"/>
              </a:rPr>
              <a:t>Là beaucoup crurent 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44BDD1-70FA-DC44-60BD-8A552A9B56F9}"/>
              </a:ext>
            </a:extLst>
          </p:cNvPr>
          <p:cNvSpPr txBox="1"/>
          <p:nvPr/>
        </p:nvSpPr>
        <p:spPr>
          <a:xfrm>
            <a:off x="7829271" y="1721145"/>
            <a:ext cx="2347128" cy="381642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 err="1">
                <a:solidFill>
                  <a:prstClr val="black"/>
                </a:solidFill>
                <a:latin typeface="Calibri" panose="020F0502020204030204"/>
              </a:rPr>
              <a:t>Jn</a:t>
            </a: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 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LAZARE - LE CHEF DES PRÊTRES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« CROIS-TU ? »</a:t>
            </a:r>
          </a:p>
          <a:p>
            <a:pPr lvl="0" algn="ctr"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Une amie croyante invitée à continuer à croire</a:t>
            </a: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12CB978D-1371-528D-816D-75F29AD15498}"/>
              </a:ext>
            </a:extLst>
          </p:cNvPr>
          <p:cNvCxnSpPr>
            <a:cxnSpLocks/>
          </p:cNvCxnSpPr>
          <p:nvPr/>
        </p:nvCxnSpPr>
        <p:spPr>
          <a:xfrm>
            <a:off x="4544568" y="2350008"/>
            <a:ext cx="73152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0403858-7BF3-FB69-43F0-6593E23F822E}"/>
              </a:ext>
            </a:extLst>
          </p:cNvPr>
          <p:cNvCxnSpPr>
            <a:cxnSpLocks/>
          </p:cNvCxnSpPr>
          <p:nvPr/>
        </p:nvCxnSpPr>
        <p:spPr>
          <a:xfrm flipH="1">
            <a:off x="7589534" y="2350008"/>
            <a:ext cx="27417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61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uiExpand="1" build="p"/>
      <p:bldP spid="10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454" y="1360481"/>
            <a:ext cx="4605340" cy="731078"/>
          </a:xfrm>
        </p:spPr>
        <p:txBody>
          <a:bodyPr>
            <a:normAutofit/>
          </a:bodyPr>
          <a:lstStyle/>
          <a:p>
            <a:pPr algn="l"/>
            <a:r>
              <a:rPr lang="fr-FR" sz="4400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979" y="2232053"/>
            <a:ext cx="4918159" cy="3263865"/>
          </a:xfrm>
        </p:spPr>
        <p:txBody>
          <a:bodyPr>
            <a:noAutofit/>
          </a:bodyPr>
          <a:lstStyle/>
          <a:p>
            <a:pPr marL="342900" indent="-342900" algn="l">
              <a:buFontTx/>
              <a:buChar char="-"/>
            </a:pPr>
            <a:r>
              <a:rPr lang="fr-FR" sz="2600" b="1" dirty="0">
                <a:solidFill>
                  <a:schemeClr val="bg1"/>
                </a:solidFill>
              </a:rPr>
              <a:t>La vie en Christ est un mouvement invitant à croire pour aimer</a:t>
            </a:r>
          </a:p>
          <a:p>
            <a:pPr marL="342900" indent="-342900" algn="l">
              <a:buFontTx/>
              <a:buChar char="-"/>
            </a:pPr>
            <a:r>
              <a:rPr lang="fr-FR" sz="2600" b="1" dirty="0">
                <a:solidFill>
                  <a:schemeClr val="bg1"/>
                </a:solidFill>
              </a:rPr>
              <a:t>Un mouvement qui nous unit au Christ, au Père et les uns aux autres</a:t>
            </a:r>
          </a:p>
          <a:p>
            <a:pPr marL="342900" indent="-342900" algn="l">
              <a:buFontTx/>
              <a:buChar char="-"/>
            </a:pPr>
            <a:r>
              <a:rPr lang="fr-FR" sz="2600" b="1" dirty="0">
                <a:solidFill>
                  <a:schemeClr val="bg1"/>
                </a:solidFill>
              </a:rPr>
              <a:t>Un mouvement qui invite à persévérer dans </a:t>
            </a:r>
            <a:r>
              <a:rPr lang="fr-FR" sz="2600" b="1">
                <a:solidFill>
                  <a:schemeClr val="bg1"/>
                </a:solidFill>
              </a:rPr>
              <a:t>la foi</a:t>
            </a:r>
            <a:endParaRPr lang="fr-FR" sz="2600" b="1" dirty="0">
              <a:solidFill>
                <a:schemeClr val="bg1"/>
              </a:solidFill>
            </a:endParaRPr>
          </a:p>
        </p:txBody>
      </p:sp>
      <p:pic>
        <p:nvPicPr>
          <p:cNvPr id="5" name="Image 4" descr="Une image contenant plein air, grotte, Ruines, bâtiment&#10;&#10;Description générée automatiquement">
            <a:extLst>
              <a:ext uri="{FF2B5EF4-FFF2-40B4-BE49-F238E27FC236}">
                <a16:creationId xmlns:a16="http://schemas.microsoft.com/office/drawing/2014/main" id="{1183484A-8CB7-3A12-2505-4B40CD79E25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6" r="3211" b="-2"/>
          <a:stretch>
            <a:fillRect/>
          </a:stretch>
        </p:blipFill>
        <p:spPr>
          <a:xfrm>
            <a:off x="5800734" y="1057275"/>
            <a:ext cx="5917401" cy="474345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6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2EB8E-5A95-C561-E402-9A3FE4D08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A3FC26-44FB-316C-3AA8-FC701309C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22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B2C848-1857-D110-B186-8DAAFD9DDF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36" b="7736"/>
          <a:stretch/>
        </p:blipFill>
        <p:spPr>
          <a:xfrm>
            <a:off x="-133216" y="33536"/>
            <a:ext cx="12192000" cy="6857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2A4CC49-C79B-CB50-0F28-72F4BFAEC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0487" y="33536"/>
            <a:ext cx="10711542" cy="3395464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1 Au commencement était le Verbe, et le Verbe était tourné vers Dieu, et le Verbe était Dieu.</a:t>
            </a:r>
            <a:b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 2 Il était au commencement tourné vers Dieu.</a:t>
            </a:r>
            <a:b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 3 Tout fut par lui, et rien de ce qui fut, ne fut sans lui.</a:t>
            </a:r>
            <a:b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 4 En lui était la vie et </a:t>
            </a:r>
            <a:r>
              <a:rPr lang="fr-FR" sz="2800" b="1" dirty="0">
                <a:solidFill>
                  <a:srgbClr val="FFFF00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la vie était la lumière des hommes</a:t>
            </a:r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,</a:t>
            </a:r>
            <a:b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 5 et la lumière brille dans les ténèbres, et les ténèbres ne l'ont point comprise. (</a:t>
            </a:r>
            <a:r>
              <a:rPr lang="fr-FR" sz="2800" b="1" dirty="0" err="1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Jn</a:t>
            </a:r>
            <a:r>
              <a:rPr lang="fr-FR" sz="2800" b="1" dirty="0">
                <a:solidFill>
                  <a:schemeClr val="bg1"/>
                </a:solidFill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141619478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bois, Beige, mur, tanner&#10;&#10;Description générée automatiquement">
            <a:extLst>
              <a:ext uri="{FF2B5EF4-FFF2-40B4-BE49-F238E27FC236}">
                <a16:creationId xmlns:a16="http://schemas.microsoft.com/office/drawing/2014/main" id="{13264602-446B-D588-6E7A-3425329CEEA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017" y="999846"/>
            <a:ext cx="9525965" cy="5858154"/>
          </a:xfrm>
          <a:prstGeom prst="rect">
            <a:avLst/>
          </a:prstGeo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73CECFEF-D403-D86B-AE7A-779702E5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117835"/>
            <a:ext cx="11772900" cy="911266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latin typeface="Georgia" panose="02040502050405020303" pitchFamily="18" charset="0"/>
                <a:ea typeface="ADLaM Display" panose="020F0502020204030204" pitchFamily="2" charset="0"/>
                <a:cs typeface="ADLaM Display" panose="020F0502020204030204" pitchFamily="2" charset="0"/>
              </a:rPr>
              <a:t>– L’aveugle et Lazare : deux signes mis en parallèle –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3F8D76-FF4E-9C46-B0EA-5AD65968392F}"/>
              </a:ext>
            </a:extLst>
          </p:cNvPr>
          <p:cNvSpPr txBox="1"/>
          <p:nvPr/>
        </p:nvSpPr>
        <p:spPr>
          <a:xfrm>
            <a:off x="1943792" y="1684768"/>
            <a:ext cx="2376299" cy="483209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St Jean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Chapitres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 9-10,21</a:t>
            </a:r>
          </a:p>
          <a:p>
            <a:pPr algn="ctr"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Moi je suis la lumière du monde</a:t>
            </a:r>
          </a:p>
          <a:p>
            <a:pPr algn="ctr"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La guérison de l’AVEUGLE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+ 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Le discours du BON BERGER</a:t>
            </a: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6137D5-A4A0-EA04-0562-B63653E4CAF7}"/>
              </a:ext>
            </a:extLst>
          </p:cNvPr>
          <p:cNvSpPr txBox="1"/>
          <p:nvPr/>
        </p:nvSpPr>
        <p:spPr>
          <a:xfrm>
            <a:off x="4617720" y="1684768"/>
            <a:ext cx="2999231" cy="415498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St Jean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Chapitre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10,22-42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Fête de</a:t>
            </a:r>
            <a:r>
              <a:rPr kumimoji="0" lang="fr-FR" sz="2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la </a:t>
            </a:r>
            <a:r>
              <a:rPr kumimoji="0" lang="fr-FR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Dédicace =</a:t>
            </a:r>
          </a:p>
          <a:p>
            <a:pPr lvl="0"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Dernière controverse avec les AUTORITES juives invitées à croire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Au moins les belles œuvres du Père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44BDD1-70FA-DC44-60BD-8A552A9B56F9}"/>
              </a:ext>
            </a:extLst>
          </p:cNvPr>
          <p:cNvSpPr txBox="1"/>
          <p:nvPr/>
        </p:nvSpPr>
        <p:spPr>
          <a:xfrm>
            <a:off x="7690103" y="1684768"/>
            <a:ext cx="2631024" cy="483209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St Jean</a:t>
            </a:r>
          </a:p>
          <a:p>
            <a:pPr algn="ctr"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Chapitre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 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Moi je suis la résurrection et la vie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Le relèvement de LAZARE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+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200" b="1" dirty="0">
                <a:solidFill>
                  <a:prstClr val="black"/>
                </a:solidFill>
                <a:latin typeface="Calibri" panose="020F0502020204030204"/>
              </a:rPr>
              <a:t>La réaction des AUTORITES JUIVES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  <a:p>
            <a:pPr algn="ctr">
              <a:defRPr/>
            </a:pPr>
            <a:endParaRPr lang="fr-FR" sz="22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2C82181-7733-BD02-978A-81DF908B2CC8}"/>
              </a:ext>
            </a:extLst>
          </p:cNvPr>
          <p:cNvCxnSpPr>
            <a:cxnSpLocks/>
          </p:cNvCxnSpPr>
          <p:nvPr/>
        </p:nvCxnSpPr>
        <p:spPr>
          <a:xfrm>
            <a:off x="4544568" y="2350008"/>
            <a:ext cx="73152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C6D604F-970D-8C6B-C69B-BC2F7342F8BE}"/>
              </a:ext>
            </a:extLst>
          </p:cNvPr>
          <p:cNvCxnSpPr>
            <a:cxnSpLocks/>
          </p:cNvCxnSpPr>
          <p:nvPr/>
        </p:nvCxnSpPr>
        <p:spPr>
          <a:xfrm flipH="1">
            <a:off x="7589534" y="2350008"/>
            <a:ext cx="27417" cy="3602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62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uiExpand="1" build="p"/>
      <p:bldP spid="1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4DEE1C-7FD6-4FA0-A96A-BDF952F1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0227"/>
            <a:ext cx="9144000" cy="1193138"/>
          </a:xfrm>
        </p:spPr>
        <p:txBody>
          <a:bodyPr>
            <a:normAutofit/>
          </a:bodyPr>
          <a:lstStyle/>
          <a:p>
            <a:r>
              <a:rPr lang="fr-FR" sz="4400"/>
              <a:t>Initier à la vie en Christ</a:t>
            </a:r>
          </a:p>
        </p:txBody>
      </p:sp>
      <p:pic>
        <p:nvPicPr>
          <p:cNvPr id="5" name="Image 4" descr="Une image contenant plein air, grotte, Ruines, bâtiment&#10;&#10;Description générée automatiquement">
            <a:extLst>
              <a:ext uri="{FF2B5EF4-FFF2-40B4-BE49-F238E27FC236}">
                <a16:creationId xmlns:a16="http://schemas.microsoft.com/office/drawing/2014/main" id="{01F8A139-362C-E009-3956-C976B36ADA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37" r="1" b="9237"/>
          <a:stretch>
            <a:fillRect/>
          </a:stretch>
        </p:blipFill>
        <p:spPr>
          <a:xfrm>
            <a:off x="1690046" y="386205"/>
            <a:ext cx="890344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27026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25"/>
            <a:ext cx="9144000" cy="928859"/>
          </a:xfrm>
        </p:spPr>
        <p:txBody>
          <a:bodyPr>
            <a:normAutofit/>
          </a:bodyPr>
          <a:lstStyle/>
          <a:p>
            <a:r>
              <a:rPr lang="fr-FR" sz="4000" dirty="0"/>
              <a:t>Initier à </a:t>
            </a:r>
            <a:r>
              <a:rPr lang="fr-FR" sz="4000" b="1" dirty="0"/>
              <a:t>la vie en Christ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211859"/>
            <a:ext cx="10762593" cy="4300152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/>
              <a:t>Jésus lui dit : " Moi je suis la Résurrection et la Vie : celui qui croit en moi, même s'il meurt, vivra  ; et quiconque vit et croit en moi ne mourra jamais. Crois-tu cela ? "</a:t>
            </a:r>
          </a:p>
          <a:p>
            <a:pPr algn="l"/>
            <a:r>
              <a:rPr lang="fr-FR" sz="3600" b="1" dirty="0"/>
              <a:t>" Oui, Seigneur, répondit-elle, je crois que tu es le Christ, le Fils de Dieu, Celui qui vient dans le monde.  </a:t>
            </a:r>
          </a:p>
          <a:p>
            <a:pPr algn="l"/>
            <a:r>
              <a:rPr lang="fr-FR" sz="3600" dirty="0" err="1"/>
              <a:t>Jn</a:t>
            </a:r>
            <a:r>
              <a:rPr lang="fr-FR" sz="3600" dirty="0"/>
              <a:t> 11,25-27</a:t>
            </a:r>
          </a:p>
        </p:txBody>
      </p:sp>
    </p:spTree>
    <p:extLst>
      <p:ext uri="{BB962C8B-B14F-4D97-AF65-F5344CB8AC3E}">
        <p14:creationId xmlns:p14="http://schemas.microsoft.com/office/powerpoint/2010/main" val="2537711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A6E05-61F3-8DF8-7055-40108152D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25"/>
            <a:ext cx="9144000" cy="1260267"/>
          </a:xfrm>
        </p:spPr>
        <p:txBody>
          <a:bodyPr>
            <a:normAutofit fontScale="90000"/>
          </a:bodyPr>
          <a:lstStyle/>
          <a:p>
            <a:r>
              <a:rPr lang="fr-FR" sz="4400" b="1" dirty="0"/>
              <a:t>Initier à la vie en Christ :</a:t>
            </a:r>
            <a:br>
              <a:rPr lang="fr-FR" sz="4400" b="1" dirty="0"/>
            </a:br>
            <a:r>
              <a:rPr lang="fr-FR" sz="4400" b="1" dirty="0"/>
              <a:t>« croire que » et « croire en »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2211859"/>
            <a:ext cx="10305534" cy="4300152"/>
          </a:xfrm>
        </p:spPr>
        <p:txBody>
          <a:bodyPr>
            <a:normAutofit/>
          </a:bodyPr>
          <a:lstStyle/>
          <a:p>
            <a:pPr algn="l"/>
            <a:r>
              <a:rPr lang="fr-FR" sz="2000" b="1" dirty="0"/>
              <a:t>Jésus lui dit : " Moi je suis la Résurrection et la Vie : celui </a:t>
            </a:r>
            <a:r>
              <a:rPr lang="fr-FR" sz="2000" b="1" dirty="0">
                <a:highlight>
                  <a:srgbClr val="FFFF00"/>
                </a:highlight>
              </a:rPr>
              <a:t>qui croit en moi</a:t>
            </a:r>
            <a:r>
              <a:rPr lang="fr-FR" sz="2000" b="1" dirty="0"/>
              <a:t>, même s'il meurt, vivra  ; et </a:t>
            </a:r>
            <a:r>
              <a:rPr lang="fr-FR" sz="2000" b="1" dirty="0">
                <a:highlight>
                  <a:srgbClr val="FFFF00"/>
                </a:highlight>
              </a:rPr>
              <a:t>quiconque vit et croit en moi </a:t>
            </a:r>
            <a:r>
              <a:rPr lang="fr-FR" sz="2000" b="1" dirty="0"/>
              <a:t>ne mourra jamais. </a:t>
            </a:r>
            <a:r>
              <a:rPr lang="fr-FR" sz="2000" b="1" dirty="0">
                <a:highlight>
                  <a:srgbClr val="FFFF00"/>
                </a:highlight>
              </a:rPr>
              <a:t>Crois-tu cela ? </a:t>
            </a:r>
            <a:r>
              <a:rPr lang="fr-FR" sz="2000" b="1" dirty="0"/>
              <a:t>"</a:t>
            </a:r>
          </a:p>
          <a:p>
            <a:pPr algn="l"/>
            <a:r>
              <a:rPr lang="fr-FR" sz="2000" b="1" dirty="0"/>
              <a:t>" Oui, Seigneur, répondit-elle, </a:t>
            </a:r>
            <a:r>
              <a:rPr lang="fr-FR" sz="2000" b="1" dirty="0">
                <a:highlight>
                  <a:srgbClr val="FFFF00"/>
                </a:highlight>
              </a:rPr>
              <a:t>je crois que </a:t>
            </a:r>
            <a:r>
              <a:rPr lang="fr-FR" sz="2000" b="1" dirty="0"/>
              <a:t>tu es le Christ, le Fils de Dieu, Celui qui vient dans le monde.  </a:t>
            </a:r>
          </a:p>
          <a:p>
            <a:pPr algn="l"/>
            <a:r>
              <a:rPr lang="fr-FR" sz="2000" dirty="0" err="1"/>
              <a:t>Jn</a:t>
            </a:r>
            <a:r>
              <a:rPr lang="fr-FR" sz="2000" dirty="0"/>
              <a:t> 11,25-27</a:t>
            </a:r>
          </a:p>
          <a:p>
            <a:pPr algn="l"/>
            <a:endParaRPr lang="fr-FR" sz="2000" dirty="0"/>
          </a:p>
          <a:p>
            <a:pPr marL="342900" indent="-342900" algn="l">
              <a:buFont typeface="Symbol" panose="05050102010706020507" pitchFamily="18" charset="2"/>
              <a:buChar char="Þ"/>
            </a:pPr>
            <a:r>
              <a:rPr lang="fr-FR" dirty="0"/>
              <a:t>Articuler un « croire que » et un « croire en »</a:t>
            </a:r>
          </a:p>
          <a:p>
            <a:pPr marL="342900" indent="-342900" algn="l">
              <a:buFont typeface="Symbol" panose="05050102010706020507" pitchFamily="18" charset="2"/>
              <a:buChar char="Þ"/>
            </a:pPr>
            <a:r>
              <a:rPr lang="fr-FR" dirty="0"/>
              <a:t>Comme pour la conclusion de l’évangile : « Ces signes ont été écrits pour que vous croyiez que et pour qu’en croyant vous ayez la vie en son nom. » (20,30-31)</a:t>
            </a:r>
          </a:p>
          <a:p>
            <a:pPr marL="342900" indent="-342900" algn="l">
              <a:buFont typeface="Symbol" panose="05050102010706020507" pitchFamily="18" charset="2"/>
              <a:buChar char="Þ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123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3233" y="2523249"/>
            <a:ext cx="10305534" cy="1811501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3600" b="1" dirty="0"/>
              <a:t>Jésus lui dit : </a:t>
            </a:r>
          </a:p>
          <a:p>
            <a:pPr algn="l"/>
            <a:r>
              <a:rPr lang="fr-FR" sz="3600" b="1" dirty="0"/>
              <a:t>	" Moi je suis la Résurrection et la Vie "</a:t>
            </a:r>
          </a:p>
          <a:p>
            <a:pPr algn="l"/>
            <a:r>
              <a:rPr lang="fr-FR" sz="3600" b="1" dirty="0"/>
              <a:t>		=&gt; De quelle vie est-il question ?</a:t>
            </a:r>
            <a:endParaRPr lang="fr-FR" sz="3600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36AD2489-FB86-A2CF-5349-5129BE14B434}"/>
              </a:ext>
            </a:extLst>
          </p:cNvPr>
          <p:cNvSpPr txBox="1">
            <a:spLocks/>
          </p:cNvSpPr>
          <p:nvPr/>
        </p:nvSpPr>
        <p:spPr>
          <a:xfrm>
            <a:off x="1524000" y="504525"/>
            <a:ext cx="9144000" cy="12602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/>
              <a:t>Initier </a:t>
            </a:r>
            <a:r>
              <a:rPr lang="fr-FR" sz="4000" dirty="0"/>
              <a:t>à la vie en Christ :</a:t>
            </a:r>
            <a:br>
              <a:rPr lang="fr-FR" sz="4000" dirty="0"/>
            </a:br>
            <a:r>
              <a:rPr lang="fr-FR" sz="4000" b="1" dirty="0"/>
              <a:t>Vivre en déposant-recevant sa vie</a:t>
            </a:r>
          </a:p>
        </p:txBody>
      </p:sp>
    </p:spTree>
    <p:extLst>
      <p:ext uri="{BB962C8B-B14F-4D97-AF65-F5344CB8AC3E}">
        <p14:creationId xmlns:p14="http://schemas.microsoft.com/office/powerpoint/2010/main" val="41479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D290A4D-292D-3AEF-2610-933B4F9C5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3233" y="1447801"/>
            <a:ext cx="10305534" cy="288695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sz="3600" b="1" dirty="0"/>
              <a:t>24 En vérité, en vérité, je vous le dis, si le grain de blé qui tombe en terre ne meurt pas, il reste seul; si au contraire il meurt, il porte du fruit en abondance.</a:t>
            </a:r>
          </a:p>
          <a:p>
            <a:pPr algn="l"/>
            <a:r>
              <a:rPr lang="fr-FR" sz="3600" b="1" dirty="0"/>
              <a:t> 25 Celui qui aime sa vie la perd, et celui qui cesse de s'y attacher en ce monde la gardera pour la vie éternelle. (</a:t>
            </a:r>
            <a:r>
              <a:rPr lang="fr-FR" sz="3600" b="1" dirty="0" err="1"/>
              <a:t>Jn</a:t>
            </a:r>
            <a:r>
              <a:rPr lang="fr-FR" sz="3600" b="1" dirty="0"/>
              <a:t> 12)</a:t>
            </a:r>
            <a:endParaRPr lang="fr-FR" sz="3600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36AD2489-FB86-A2CF-5349-5129BE14B434}"/>
              </a:ext>
            </a:extLst>
          </p:cNvPr>
          <p:cNvSpPr txBox="1">
            <a:spLocks/>
          </p:cNvSpPr>
          <p:nvPr/>
        </p:nvSpPr>
        <p:spPr>
          <a:xfrm>
            <a:off x="1524000" y="504525"/>
            <a:ext cx="9144000" cy="12602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4581994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1486</Words>
  <Application>Microsoft Office PowerPoint</Application>
  <PresentationFormat>Grand écran</PresentationFormat>
  <Paragraphs>206</Paragraphs>
  <Slides>22</Slides>
  <Notes>6</Notes>
  <HiddenSlides>2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4" baseType="lpstr">
      <vt:lpstr>Aptos</vt:lpstr>
      <vt:lpstr>Aptos Display</vt:lpstr>
      <vt:lpstr>Arial</vt:lpstr>
      <vt:lpstr>Calibri</vt:lpstr>
      <vt:lpstr>Comic Sans MS</vt:lpstr>
      <vt:lpstr>Georgia</vt:lpstr>
      <vt:lpstr>Neue Haas Grotesk Text Pro</vt:lpstr>
      <vt:lpstr>Open Sans Bold</vt:lpstr>
      <vt:lpstr>Rockwell Extra Bold</vt:lpstr>
      <vt:lpstr>Symbol</vt:lpstr>
      <vt:lpstr>Thème Office</vt:lpstr>
      <vt:lpstr>VanillaVTI</vt:lpstr>
      <vt:lpstr>Avec le récit de Lazare : </vt:lpstr>
      <vt:lpstr>Les deux parties de l’évangile selon Saint Jean (Quatrième évangile)</vt:lpstr>
      <vt:lpstr>1 Au commencement était le Verbe, et le Verbe était tourné vers Dieu, et le Verbe était Dieu.  2 Il était au commencement tourné vers Dieu.  3 Tout fut par lui, et rien de ce qui fut, ne fut sans lui.  4 En lui était la vie et la vie était la lumière des hommes,  5 et la lumière brille dans les ténèbres, et les ténèbres ne l'ont point comprise. (Jn 1)</vt:lpstr>
      <vt:lpstr>– L’aveugle et Lazare : deux signes mis en parallèle –</vt:lpstr>
      <vt:lpstr>Initier à la vie en Christ</vt:lpstr>
      <vt:lpstr>Initier à la vie en Christ</vt:lpstr>
      <vt:lpstr>Initier à la vie en Christ : « croire que » et « croire en »</vt:lpstr>
      <vt:lpstr>Présentation PowerPoint</vt:lpstr>
      <vt:lpstr>Présentation PowerPoint</vt:lpstr>
      <vt:lpstr>Présentation PowerPoint</vt:lpstr>
      <vt:lpstr>– L’aveugle et Lazare : deux signes mis en parallèle –</vt:lpstr>
      <vt:lpstr>Initier à la vie en Christ : déposer pour recevoir</vt:lpstr>
      <vt:lpstr>Unifiés en Christ uni au Père</vt:lpstr>
      <vt:lpstr>Unifiés en Christ qui ne fait qu’un avec le Père</vt:lpstr>
      <vt:lpstr>Unifiés en Christ qui ne fait qu’un avec le Père</vt:lpstr>
      <vt:lpstr>Jésus sort des mains de ses adversaires et il fait sortir de toute emprise et invite à faire de même</vt:lpstr>
      <vt:lpstr>Jésus sort des mains de ses adversaires et il fait sortir de toute emprise</vt:lpstr>
      <vt:lpstr>Continuer à croire en Christ</vt:lpstr>
      <vt:lpstr>Continuer à croire en Christ</vt:lpstr>
      <vt:lpstr>– L’aveugle et Lazare : deux signes mis en parallèle –</vt:lpstr>
      <vt:lpstr>Conclusion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Xavier SIMON</dc:creator>
  <cp:lastModifiedBy>Xavier SIMON</cp:lastModifiedBy>
  <cp:revision>47</cp:revision>
  <dcterms:created xsi:type="dcterms:W3CDTF">2026-03-31T09:17:57Z</dcterms:created>
  <dcterms:modified xsi:type="dcterms:W3CDTF">2026-04-27T05:52:06Z</dcterms:modified>
</cp:coreProperties>
</file>