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5" r:id="rId6"/>
    <p:sldId id="262" r:id="rId7"/>
    <p:sldId id="263" r:id="rId8"/>
    <p:sldId id="26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9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90978-8FA7-429D-97D2-E6916F6CB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4020F1-AEF3-4F5F-9F6C-684A91B63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70FC82-FEC1-4645-B32C-CDDF26B28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4022B7-2F27-42F5-B2AC-3F43FCD9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FE1EF5-DE4E-4AAB-8B36-4655F48D1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52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A6C11-F149-464C-9A77-19871EE7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26FDAC-EBAF-4F1D-9788-026B1A0ED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4CB6CA-C714-48EE-A21F-99BC1208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FD9A52-8EC6-45C1-B62C-A02A44101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81D715-F644-4118-A9FE-73F2223A5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26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000D53-1DDB-4793-8348-9D16328AE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0A0985-ECF5-4DA2-9FA7-8FAB982DD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62F8DA-22F4-4858-A9C4-CD795A0B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A86BCD-760C-4DBE-A540-D58B11EA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9D7190-4D07-4240-8D10-5B492B36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72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17462-AA03-4065-AAE3-001E903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E7C658-22A9-4B6D-B886-6F64C0C3A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23322E-8324-4B8A-B2FC-C9F3F284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1CA236-288A-4B4E-9691-F880A862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0C91EC-8672-4231-9C19-786FB519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12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1AFC9-6E35-4D88-8BFB-1C3CC111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A1C2DA-90B9-480F-A1AC-56F434991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3E91F4-C120-4220-8DC2-42E9C894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F3808F-D0FD-4067-AC6F-CAF0229A6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DBB5D8-0545-47DA-9A63-5F9C3482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01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8BC9C4-147F-425C-9717-75CBF492F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9652CE-BEA8-4EF5-8049-1738EEA66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4B7F51-3BB8-460A-8295-140D0FCB1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387C2B-45EF-4E46-83D0-B26A2446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840C70-A508-4C9F-A06C-094F2929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BC913B-3895-4728-B661-D7A09BDA6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74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73A8C-3DC1-4EFC-A54C-CEA941E6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83996C-3CF6-453B-910A-C7BC1C0BC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ACCD17-112D-42CD-A45D-28B44D3EA1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5C9E67-F083-4EA0-B87F-AB005A52B6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F7CC18D-09D0-4E4E-BEBF-C5F365D08A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7A2AFE-8BEF-48D4-9F6A-7FE8C56CE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D5DCAE-39F4-4D8A-A4B0-DB638ED3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AC44F2-030D-4867-A150-414E843C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99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785AE0-45BB-4CAC-9B50-98F9D572D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22615E-DC77-4C0F-A2B6-0FA20994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3A0FE9-51E4-49F7-A081-E69642CB4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8FC25E-360A-4593-B38E-6682671D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01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D662F02-CAF1-4C9E-9024-53112EFB5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5033F05-1411-414F-95DB-DAFB01A91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6BF64CD-390B-491D-AC61-0C7586779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29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7C52F-5427-431A-B26B-7BE27E2DF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C21604-A64D-4BCD-B86E-74833E99A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FDA8CB-189C-4FD4-9ED2-573B2EC9A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6C6E6D-0326-48CC-99DF-0C1EA65E0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A20FD5-A79C-440A-9123-6A90E59B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E87C55-9420-4A49-8BC3-A4ABD909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97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8FB130-A2F2-4C6B-95BF-DB236A222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032931-08E4-4026-9F0A-2FE86C283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D7BB59-A15E-4EB2-9820-9F66B5665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41E38E-B112-44F9-9122-DBA3F2C0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B2C1A9-29EE-4A81-9B12-7C0AECEDF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157ABE-6564-4291-AA76-C8B5333A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9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BBBF17-D7FF-47AF-BADB-072D84EA8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319A94-B215-4037-A68D-284C2B191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E9D685-DA24-42CF-8359-7E68F3566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6609C-A0F7-4E9B-9AD3-5931C20AD48D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8142C5-B994-4A12-9860-C8B864AF0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771854-7EEB-4E0F-BF75-D85C5E95C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E822-757B-4669-9B24-DB773EE37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16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4836F4-9D79-42A3-8356-00358D580A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80750D-E314-4AA2-A90D-49D804D0C1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503BBD4-2432-46C2-A207-5F396EA92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8096"/>
            <a:ext cx="12192000" cy="683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49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C2875A02-B048-4152-8C75-7120AF177AEC}"/>
              </a:ext>
            </a:extLst>
          </p:cNvPr>
          <p:cNvGrpSpPr/>
          <p:nvPr/>
        </p:nvGrpSpPr>
        <p:grpSpPr>
          <a:xfrm>
            <a:off x="0" y="86957"/>
            <a:ext cx="3648892" cy="5357979"/>
            <a:chOff x="36863" y="280817"/>
            <a:chExt cx="3019846" cy="4363059"/>
          </a:xfrm>
        </p:grpSpPr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EA21C333-7F1E-4B61-8187-950ED580E6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863" y="280817"/>
              <a:ext cx="3019846" cy="4363059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CEB777D-8EBE-4B83-9FB0-5BC55325A719}"/>
                </a:ext>
              </a:extLst>
            </p:cNvPr>
            <p:cNvSpPr/>
            <p:nvPr/>
          </p:nvSpPr>
          <p:spPr>
            <a:xfrm>
              <a:off x="2595154" y="1828800"/>
              <a:ext cx="461555" cy="1341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FAD3BEF0-CD17-4050-804E-5B0760AB525A}"/>
              </a:ext>
            </a:extLst>
          </p:cNvPr>
          <p:cNvSpPr txBox="1"/>
          <p:nvPr/>
        </p:nvSpPr>
        <p:spPr>
          <a:xfrm>
            <a:off x="4580359" y="795463"/>
            <a:ext cx="4319452" cy="4031873"/>
          </a:xfrm>
          <a:prstGeom prst="rect">
            <a:avLst/>
          </a:prstGeom>
          <a:noFill/>
          <a:ln w="57150">
            <a:solidFill>
              <a:srgbClr val="C79443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b="1" u="sng" dirty="0"/>
              <a:t>Temps de la découverte</a:t>
            </a:r>
          </a:p>
          <a:p>
            <a:endParaRPr lang="fr-FR" sz="2800" b="1" u="sng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Parcours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Evangile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Bible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L’église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L’Eglise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3200" dirty="0"/>
              <a:t>Equipe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E9120FD0-F39D-4A72-9D2F-D23AE1129C05}"/>
              </a:ext>
            </a:extLst>
          </p:cNvPr>
          <p:cNvSpPr/>
          <p:nvPr/>
        </p:nvSpPr>
        <p:spPr>
          <a:xfrm>
            <a:off x="7822449" y="5341424"/>
            <a:ext cx="1077362" cy="380366"/>
          </a:xfrm>
          <a:prstGeom prst="rightArrow">
            <a:avLst/>
          </a:prstGeom>
          <a:solidFill>
            <a:srgbClr val="C79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92353A-0415-4682-8E45-90B7286F1C12}"/>
              </a:ext>
            </a:extLst>
          </p:cNvPr>
          <p:cNvSpPr txBox="1"/>
          <p:nvPr/>
        </p:nvSpPr>
        <p:spPr>
          <a:xfrm>
            <a:off x="9098733" y="4556594"/>
            <a:ext cx="2661719" cy="1569660"/>
          </a:xfrm>
          <a:prstGeom prst="rect">
            <a:avLst/>
          </a:prstGeom>
          <a:solidFill>
            <a:srgbClr val="C79443"/>
          </a:solidFill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Présentation à toute la communauté</a:t>
            </a:r>
          </a:p>
        </p:txBody>
      </p:sp>
    </p:spTree>
    <p:extLst>
      <p:ext uri="{BB962C8B-B14F-4D97-AF65-F5344CB8AC3E}">
        <p14:creationId xmlns:p14="http://schemas.microsoft.com/office/powerpoint/2010/main" val="241084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Période du catéchuménat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6A8F1-43AB-4B5F-9CFD-989E62FC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217" y="1964963"/>
            <a:ext cx="958596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/>
              <a:t>« C’est un temps prolongé pendant lequel les candidats reçoivent de l’Eglise une formation adaptée de manière que leur conversion et leur foi parviennent à maturité, ce qui peut demander plusieurs années. »</a:t>
            </a:r>
          </a:p>
          <a:p>
            <a:pPr marL="0" indent="0" algn="r">
              <a:buNone/>
            </a:pPr>
            <a:r>
              <a:rPr lang="fr-FR" i="1" dirty="0"/>
              <a:t>RICA n°103</a:t>
            </a:r>
          </a:p>
        </p:txBody>
      </p:sp>
    </p:spTree>
    <p:extLst>
      <p:ext uri="{BB962C8B-B14F-4D97-AF65-F5344CB8AC3E}">
        <p14:creationId xmlns:p14="http://schemas.microsoft.com/office/powerpoint/2010/main" val="298890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Période du catéchuménat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6A8F1-43AB-4B5F-9CFD-989E62FC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20" y="1848032"/>
            <a:ext cx="9585960" cy="464484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b="1" dirty="0">
                <a:solidFill>
                  <a:schemeClr val="accent4">
                    <a:lumMod val="50000"/>
                  </a:schemeClr>
                </a:solidFill>
              </a:rPr>
              <a:t>Quatre fondamentaux :</a:t>
            </a:r>
          </a:p>
          <a:p>
            <a:pPr lvl="2">
              <a:lnSpc>
                <a:spcPct val="150000"/>
              </a:lnSpc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La catéchèse</a:t>
            </a:r>
          </a:p>
          <a:p>
            <a:pPr lvl="2">
              <a:lnSpc>
                <a:spcPct val="150000"/>
              </a:lnSpc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L’introduction à la vie chrétienne</a:t>
            </a:r>
          </a:p>
          <a:p>
            <a:pPr lvl="2">
              <a:lnSpc>
                <a:spcPct val="150000"/>
              </a:lnSpc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L’introduction à la prière communautaire et à la vie liturgique</a:t>
            </a:r>
          </a:p>
          <a:p>
            <a:pPr lvl="2">
              <a:lnSpc>
                <a:spcPct val="150000"/>
              </a:lnSpc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L’introduction à la vie en Eglise</a:t>
            </a:r>
          </a:p>
        </p:txBody>
      </p:sp>
    </p:spTree>
    <p:extLst>
      <p:ext uri="{BB962C8B-B14F-4D97-AF65-F5344CB8AC3E}">
        <p14:creationId xmlns:p14="http://schemas.microsoft.com/office/powerpoint/2010/main" val="1214039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Catéchèse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C92088F-D7CC-4389-8328-A9C867203AE6}"/>
              </a:ext>
            </a:extLst>
          </p:cNvPr>
          <p:cNvGrpSpPr/>
          <p:nvPr/>
        </p:nvGrpSpPr>
        <p:grpSpPr>
          <a:xfrm>
            <a:off x="1556899" y="2542715"/>
            <a:ext cx="3553354" cy="3395427"/>
            <a:chOff x="1591733" y="2377252"/>
            <a:chExt cx="3553354" cy="3395427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C8FB778D-7AEC-4D36-84EB-E81F1EFB7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591733" y="2377252"/>
              <a:ext cx="3553354" cy="339542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92A4B2BF-F1E6-4CA3-9E71-68D13204DFF1}"/>
                </a:ext>
              </a:extLst>
            </p:cNvPr>
            <p:cNvSpPr txBox="1"/>
            <p:nvPr/>
          </p:nvSpPr>
          <p:spPr>
            <a:xfrm>
              <a:off x="2185851" y="3426823"/>
              <a:ext cx="2499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/>
                <a:t>Parole de Dieu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55DF427D-481B-411A-B19A-1768B3E3A93E}"/>
              </a:ext>
            </a:extLst>
          </p:cNvPr>
          <p:cNvSpPr txBox="1"/>
          <p:nvPr/>
        </p:nvSpPr>
        <p:spPr>
          <a:xfrm>
            <a:off x="8037008" y="5344640"/>
            <a:ext cx="3646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Accompagnateurs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B3E909C-2D1E-4E42-8D0C-F12874EE9C39}"/>
              </a:ext>
            </a:extLst>
          </p:cNvPr>
          <p:cNvGrpSpPr/>
          <p:nvPr/>
        </p:nvGrpSpPr>
        <p:grpSpPr>
          <a:xfrm>
            <a:off x="5094515" y="2542715"/>
            <a:ext cx="6154540" cy="2610931"/>
            <a:chOff x="5094515" y="2542715"/>
            <a:chExt cx="6154540" cy="2610931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2B318982-A9D8-44C4-A978-4EAEA1290FA2}"/>
                </a:ext>
              </a:extLst>
            </p:cNvPr>
            <p:cNvSpPr txBox="1"/>
            <p:nvPr/>
          </p:nvSpPr>
          <p:spPr>
            <a:xfrm>
              <a:off x="5094515" y="4137983"/>
              <a:ext cx="27780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/>
                <a:t>Profession de foi</a:t>
              </a:r>
            </a:p>
            <a:p>
              <a:pPr algn="ctr"/>
              <a:r>
                <a:rPr lang="fr-FR" sz="2000" dirty="0"/>
                <a:t>=</a:t>
              </a:r>
            </a:p>
            <a:p>
              <a:pPr algn="ctr"/>
              <a:r>
                <a:rPr lang="fr-FR" sz="2000" dirty="0"/>
                <a:t>Demande de baptême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17F5554A-57E6-4FCB-B305-92EBB8E9CA24}"/>
                </a:ext>
              </a:extLst>
            </p:cNvPr>
            <p:cNvSpPr txBox="1"/>
            <p:nvPr/>
          </p:nvSpPr>
          <p:spPr>
            <a:xfrm>
              <a:off x="8471021" y="2542715"/>
              <a:ext cx="2778034" cy="967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2000" dirty="0"/>
                <a:t>Profession de foi</a:t>
              </a:r>
            </a:p>
            <a:p>
              <a:pPr algn="ctr">
                <a:lnSpc>
                  <a:spcPct val="150000"/>
                </a:lnSpc>
              </a:pPr>
              <a:r>
                <a:rPr lang="fr-FR" sz="2000" dirty="0"/>
                <a:t>de toute l’Eglise</a:t>
              </a:r>
            </a:p>
          </p:txBody>
        </p:sp>
        <p:cxnSp>
          <p:nvCxnSpPr>
            <p:cNvPr id="11" name="Connecteur : en arc 10">
              <a:extLst>
                <a:ext uri="{FF2B5EF4-FFF2-40B4-BE49-F238E27FC236}">
                  <a16:creationId xmlns:a16="http://schemas.microsoft.com/office/drawing/2014/main" id="{E2FEBC97-17BD-4986-98BE-F1AC7D542B12}"/>
                </a:ext>
              </a:extLst>
            </p:cNvPr>
            <p:cNvCxnSpPr/>
            <p:nvPr/>
          </p:nvCxnSpPr>
          <p:spPr>
            <a:xfrm flipV="1">
              <a:off x="6897189" y="3026693"/>
              <a:ext cx="2185851" cy="1619121"/>
            </a:xfrm>
            <a:prstGeom prst="curvedConnector3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60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Introduction à la pratique de la vie chrétienne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77FFB7D-24B9-4F41-80D8-0952B3C17BCF}"/>
              </a:ext>
            </a:extLst>
          </p:cNvPr>
          <p:cNvSpPr txBox="1"/>
          <p:nvPr/>
        </p:nvSpPr>
        <p:spPr>
          <a:xfrm>
            <a:off x="8358133" y="3429000"/>
            <a:ext cx="286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Communauté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B4B467A-CAAE-4BE3-8602-B1D3D444503D}"/>
              </a:ext>
            </a:extLst>
          </p:cNvPr>
          <p:cNvSpPr/>
          <p:nvPr/>
        </p:nvSpPr>
        <p:spPr>
          <a:xfrm>
            <a:off x="4720912" y="3244334"/>
            <a:ext cx="2750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Période du catéchuménat :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CC90898-3C0F-4E9D-A732-71F0E35A9E62}"/>
              </a:ext>
            </a:extLst>
          </p:cNvPr>
          <p:cNvSpPr txBox="1"/>
          <p:nvPr/>
        </p:nvSpPr>
        <p:spPr>
          <a:xfrm>
            <a:off x="969483" y="1841242"/>
            <a:ext cx="701774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4">
                    <a:lumMod val="75000"/>
                  </a:schemeClr>
                </a:solidFill>
              </a:rPr>
              <a:t>La prière personnelle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L’apprentissage à dire « je crois »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4">
                    <a:lumMod val="75000"/>
                  </a:schemeClr>
                </a:solidFill>
              </a:rPr>
              <a:t>La pratique de l’amour fraternel dans toutes les dimensions de la vie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Le service du prochain en particulier des plus pauvres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3200" dirty="0"/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EBCE66E6-F1A3-48F4-A480-9C00B1369967}"/>
              </a:ext>
            </a:extLst>
          </p:cNvPr>
          <p:cNvCxnSpPr/>
          <p:nvPr/>
        </p:nvCxnSpPr>
        <p:spPr>
          <a:xfrm>
            <a:off x="7678757" y="2093204"/>
            <a:ext cx="0" cy="4230477"/>
          </a:xfrm>
          <a:prstGeom prst="line">
            <a:avLst/>
          </a:prstGeom>
          <a:ln w="38100">
            <a:solidFill>
              <a:srgbClr val="C79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5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Introduction à la prière </a:t>
            </a:r>
            <a:r>
              <a:rPr lang="fr-FR" b="1">
                <a:solidFill>
                  <a:schemeClr val="bg1"/>
                </a:solidFill>
              </a:rPr>
              <a:t>communautaire </a:t>
            </a:r>
            <a:br>
              <a:rPr lang="fr-FR" b="1">
                <a:solidFill>
                  <a:schemeClr val="bg1"/>
                </a:solidFill>
              </a:rPr>
            </a:br>
            <a:r>
              <a:rPr lang="fr-FR" b="1">
                <a:solidFill>
                  <a:schemeClr val="bg1"/>
                </a:solidFill>
              </a:rPr>
              <a:t>et </a:t>
            </a:r>
            <a:r>
              <a:rPr lang="fr-FR" b="1" dirty="0">
                <a:solidFill>
                  <a:schemeClr val="bg1"/>
                </a:solidFill>
              </a:rPr>
              <a:t>à la liturgie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77FFB7D-24B9-4F41-80D8-0952B3C17BCF}"/>
              </a:ext>
            </a:extLst>
          </p:cNvPr>
          <p:cNvSpPr txBox="1"/>
          <p:nvPr/>
        </p:nvSpPr>
        <p:spPr>
          <a:xfrm>
            <a:off x="8394074" y="3562111"/>
            <a:ext cx="286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Communauté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B4B467A-CAAE-4BE3-8602-B1D3D444503D}"/>
              </a:ext>
            </a:extLst>
          </p:cNvPr>
          <p:cNvSpPr/>
          <p:nvPr/>
        </p:nvSpPr>
        <p:spPr>
          <a:xfrm>
            <a:off x="4720912" y="3244334"/>
            <a:ext cx="2750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Période du catéchuménat :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CC90898-3C0F-4E9D-A732-71F0E35A9E62}"/>
              </a:ext>
            </a:extLst>
          </p:cNvPr>
          <p:cNvSpPr txBox="1"/>
          <p:nvPr/>
        </p:nvSpPr>
        <p:spPr>
          <a:xfrm>
            <a:off x="1069071" y="2305616"/>
            <a:ext cx="70177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4">
                    <a:lumMod val="75000"/>
                  </a:schemeClr>
                </a:solidFill>
              </a:rPr>
              <a:t>Célébrations de la Parole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Bénédictions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4">
                    <a:lumMod val="75000"/>
                  </a:schemeClr>
                </a:solidFill>
              </a:rPr>
              <a:t>Onctions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accent2">
                    <a:lumMod val="50000"/>
                  </a:schemeClr>
                </a:solidFill>
              </a:rPr>
              <a:t>Liturgie de la Parole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3200" dirty="0"/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EBCE66E6-F1A3-48F4-A480-9C00B1369967}"/>
              </a:ext>
            </a:extLst>
          </p:cNvPr>
          <p:cNvCxnSpPr>
            <a:cxnSpLocks/>
          </p:cNvCxnSpPr>
          <p:nvPr/>
        </p:nvCxnSpPr>
        <p:spPr>
          <a:xfrm>
            <a:off x="7678757" y="2093204"/>
            <a:ext cx="0" cy="4230477"/>
          </a:xfrm>
          <a:prstGeom prst="line">
            <a:avLst/>
          </a:prstGeom>
          <a:ln w="38100">
            <a:solidFill>
              <a:srgbClr val="C79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8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EAFF-845C-4A5E-BACD-7A8C734942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79443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Introduction à la vie en Eglise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77FFB7D-24B9-4F41-80D8-0952B3C17BCF}"/>
              </a:ext>
            </a:extLst>
          </p:cNvPr>
          <p:cNvSpPr txBox="1"/>
          <p:nvPr/>
        </p:nvSpPr>
        <p:spPr>
          <a:xfrm>
            <a:off x="8358133" y="3429000"/>
            <a:ext cx="286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Communauté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B4B467A-CAAE-4BE3-8602-B1D3D444503D}"/>
              </a:ext>
            </a:extLst>
          </p:cNvPr>
          <p:cNvSpPr/>
          <p:nvPr/>
        </p:nvSpPr>
        <p:spPr>
          <a:xfrm>
            <a:off x="4720912" y="3244334"/>
            <a:ext cx="2750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Période du catéchuménat :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CC90898-3C0F-4E9D-A732-71F0E35A9E62}"/>
              </a:ext>
            </a:extLst>
          </p:cNvPr>
          <p:cNvSpPr txBox="1"/>
          <p:nvPr/>
        </p:nvSpPr>
        <p:spPr>
          <a:xfrm>
            <a:off x="897139" y="2035788"/>
            <a:ext cx="701774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200" dirty="0"/>
              <a:t>« La communauté n’est pas un cadre mais elles est partie intégrante de la vie chrétienne, du témoignage et de l’évangélisation. Elle est annonce du Royaume. Elle doit être VIVANTE . »</a:t>
            </a:r>
          </a:p>
          <a:p>
            <a:pPr algn="r"/>
            <a:r>
              <a:rPr lang="fr-FR" sz="3200" i="1" dirty="0"/>
              <a:t>EG </a:t>
            </a:r>
            <a:endParaRPr lang="fr-FR" sz="2800" i="1" dirty="0"/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EBCE66E6-F1A3-48F4-A480-9C00B1369967}"/>
              </a:ext>
            </a:extLst>
          </p:cNvPr>
          <p:cNvCxnSpPr>
            <a:cxnSpLocks/>
          </p:cNvCxnSpPr>
          <p:nvPr/>
        </p:nvCxnSpPr>
        <p:spPr>
          <a:xfrm>
            <a:off x="8167644" y="1960092"/>
            <a:ext cx="0" cy="4230477"/>
          </a:xfrm>
          <a:prstGeom prst="line">
            <a:avLst/>
          </a:prstGeom>
          <a:ln w="38100">
            <a:solidFill>
              <a:srgbClr val="C79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55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226</Words>
  <Application>Microsoft Office PowerPoint</Application>
  <PresentationFormat>Grand écran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Période du catéchuménat</vt:lpstr>
      <vt:lpstr>Période du catéchuménat</vt:lpstr>
      <vt:lpstr>Catéchèse</vt:lpstr>
      <vt:lpstr>Introduction à la pratique de la vie chrétienne</vt:lpstr>
      <vt:lpstr>Introduction à la prière communautaire  et à la liturgie</vt:lpstr>
      <vt:lpstr>Introduction à la vie en Eglise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BRETHOUS</dc:creator>
  <cp:lastModifiedBy>Claire BRETHOUS</cp:lastModifiedBy>
  <cp:revision>5</cp:revision>
  <dcterms:created xsi:type="dcterms:W3CDTF">2026-04-22T09:59:55Z</dcterms:created>
  <dcterms:modified xsi:type="dcterms:W3CDTF">2026-04-22T10:27:31Z</dcterms:modified>
</cp:coreProperties>
</file>